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1"/>
  </p:notesMasterIdLst>
  <p:sldIdLst>
    <p:sldId id="388" r:id="rId2"/>
    <p:sldId id="256" r:id="rId3"/>
    <p:sldId id="350" r:id="rId4"/>
    <p:sldId id="290" r:id="rId5"/>
    <p:sldId id="346" r:id="rId6"/>
    <p:sldId id="347" r:id="rId7"/>
    <p:sldId id="348" r:id="rId8"/>
    <p:sldId id="349" r:id="rId9"/>
    <p:sldId id="351" r:id="rId10"/>
    <p:sldId id="293" r:id="rId11"/>
    <p:sldId id="352" r:id="rId12"/>
    <p:sldId id="353" r:id="rId13"/>
    <p:sldId id="356" r:id="rId14"/>
    <p:sldId id="358" r:id="rId15"/>
    <p:sldId id="357" r:id="rId16"/>
    <p:sldId id="354" r:id="rId17"/>
    <p:sldId id="355" r:id="rId18"/>
    <p:sldId id="430" r:id="rId19"/>
    <p:sldId id="363" r:id="rId20"/>
    <p:sldId id="368" r:id="rId21"/>
    <p:sldId id="431" r:id="rId22"/>
    <p:sldId id="359" r:id="rId23"/>
    <p:sldId id="365" r:id="rId24"/>
    <p:sldId id="369" r:id="rId25"/>
    <p:sldId id="366" r:id="rId26"/>
    <p:sldId id="370" r:id="rId27"/>
    <p:sldId id="432" r:id="rId28"/>
    <p:sldId id="372" r:id="rId29"/>
    <p:sldId id="373" r:id="rId30"/>
    <p:sldId id="367" r:id="rId31"/>
    <p:sldId id="374" r:id="rId32"/>
    <p:sldId id="375" r:id="rId33"/>
    <p:sldId id="376" r:id="rId34"/>
    <p:sldId id="455" r:id="rId35"/>
    <p:sldId id="458" r:id="rId36"/>
    <p:sldId id="457" r:id="rId37"/>
    <p:sldId id="456" r:id="rId38"/>
    <p:sldId id="459" r:id="rId39"/>
    <p:sldId id="460" r:id="rId40"/>
    <p:sldId id="433" r:id="rId41"/>
    <p:sldId id="380" r:id="rId42"/>
    <p:sldId id="378" r:id="rId43"/>
    <p:sldId id="454" r:id="rId44"/>
    <p:sldId id="462" r:id="rId45"/>
    <p:sldId id="390" r:id="rId46"/>
    <p:sldId id="389" r:id="rId47"/>
    <p:sldId id="391" r:id="rId48"/>
    <p:sldId id="392" r:id="rId49"/>
    <p:sldId id="393" r:id="rId50"/>
  </p:sldIdLst>
  <p:sldSz cx="12192000" cy="6858000"/>
  <p:notesSz cx="9144000" cy="685800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Calibri Light" panose="020F0302020204030204" pitchFamily="34" charset="0"/>
      <p:regular r:id="rId56"/>
      <p:italic r:id="rId57"/>
    </p:embeddedFont>
  </p:embeddedFontLst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7" autoAdjust="0"/>
    <p:restoredTop sz="94660"/>
  </p:normalViewPr>
  <p:slideViewPr>
    <p:cSldViewPr snapToGrid="0">
      <p:cViewPr varScale="1">
        <p:scale>
          <a:sx n="51" d="100"/>
          <a:sy n="51" d="100"/>
        </p:scale>
        <p:origin x="65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FCEF-8E27-4169-8010-B9752667DC9B}" type="datetimeFigureOut">
              <a:rPr lang="zh-HK" altLang="en-US" smtClean="0"/>
              <a:t>6/5/2023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FCEF-8E27-4169-8010-B9752667DC9B}" type="datetimeFigureOut">
              <a:rPr lang="zh-HK" altLang="en-US" smtClean="0"/>
              <a:t>6/5/2023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FCEF-8E27-4169-8010-B9752667DC9B}" type="datetimeFigureOut">
              <a:rPr lang="zh-HK" altLang="en-US" smtClean="0"/>
              <a:t>6/5/2023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FCEF-8E27-4169-8010-B9752667DC9B}" type="datetimeFigureOut">
              <a:rPr lang="zh-HK" altLang="en-US" smtClean="0"/>
              <a:t>6/5/2023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FCEF-8E27-4169-8010-B9752667DC9B}" type="datetimeFigureOut">
              <a:rPr lang="zh-HK" altLang="en-US" smtClean="0"/>
              <a:t>6/5/2023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FCEF-8E27-4169-8010-B9752667DC9B}" type="datetimeFigureOut">
              <a:rPr lang="zh-HK" altLang="en-US" smtClean="0"/>
              <a:t>6/5/2023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FCEF-8E27-4169-8010-B9752667DC9B}" type="datetimeFigureOut">
              <a:rPr lang="zh-HK" altLang="en-US" smtClean="0"/>
              <a:t>6/5/2023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FCEF-8E27-4169-8010-B9752667DC9B}" type="datetimeFigureOut">
              <a:rPr lang="zh-HK" altLang="en-US" smtClean="0"/>
              <a:t>6/5/2023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FCEF-8E27-4169-8010-B9752667DC9B}" type="datetimeFigureOut">
              <a:rPr lang="zh-HK" altLang="en-US" smtClean="0"/>
              <a:t>6/5/2023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FCEF-8E27-4169-8010-B9752667DC9B}" type="datetimeFigureOut">
              <a:rPr lang="zh-HK" altLang="en-US" smtClean="0"/>
              <a:t>6/5/2023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FCEF-8E27-4169-8010-B9752667DC9B}" type="datetimeFigureOut">
              <a:rPr lang="zh-HK" altLang="en-US" smtClean="0"/>
              <a:t>6/5/2023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7FCEF-8E27-4169-8010-B9752667DC9B}" type="datetimeFigureOut">
              <a:rPr lang="zh-HK" altLang="en-US" smtClean="0"/>
              <a:t>6/5/2023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F77FC-9802-472D-9565-EA471F2A44F8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图像" descr="图像"/>
          <p:cNvPicPr>
            <a:picLocks noChangeAspect="1"/>
          </p:cNvPicPr>
          <p:nvPr/>
        </p:nvPicPr>
        <p:blipFill>
          <a:blip r:embed="rId2">
            <a:alphaModFix amt="11000"/>
          </a:blip>
          <a:srcRect t="8833" r="45658" b="4824"/>
          <a:stretch>
            <a:fillRect/>
          </a:stretch>
        </p:blipFill>
        <p:spPr>
          <a:xfrm>
            <a:off x="0" y="581660"/>
            <a:ext cx="7864475" cy="627634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" name="Rectangles 7"/>
          <p:cNvSpPr/>
          <p:nvPr/>
        </p:nvSpPr>
        <p:spPr>
          <a:xfrm>
            <a:off x="951865" y="300990"/>
            <a:ext cx="5407025" cy="39693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en-US" sz="6000" b="1">
                <a:latin typeface="+mj-lt"/>
                <a:cs typeface="+mj-lt"/>
                <a:sym typeface="+mn-ea"/>
              </a:rPr>
              <a:t>長橋證券  </a:t>
            </a:r>
            <a:br>
              <a:rPr lang="en-US" sz="5400" b="1">
                <a:latin typeface="+mj-lt"/>
                <a:cs typeface="+mj-lt"/>
                <a:sym typeface="+mn-ea"/>
              </a:rPr>
            </a:br>
            <a:r>
              <a:rPr lang="en-US" sz="5400" b="1">
                <a:latin typeface="+mj-lt"/>
                <a:cs typeface="+mj-lt"/>
                <a:sym typeface="+mn-ea"/>
              </a:rPr>
              <a:t>Ivan Li 李聲揚 </a:t>
            </a:r>
            <a:br>
              <a:rPr lang="en-US" sz="5400" b="1">
                <a:latin typeface="+mj-lt"/>
                <a:cs typeface="+mj-lt"/>
                <a:sym typeface="+mn-ea"/>
              </a:rPr>
            </a:br>
            <a:r>
              <a:rPr lang="en-US" sz="5400" b="1">
                <a:latin typeface="+mj-lt"/>
                <a:cs typeface="+mj-lt"/>
                <a:sym typeface="+mn-ea"/>
              </a:rPr>
              <a:t>線下講座</a:t>
            </a:r>
            <a:endParaRPr lang="en-US" altLang="zh-CN" sz="5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  <a:latin typeface="+mj-lt"/>
              <a:cs typeface="+mj-lt"/>
              <a:sym typeface="+mn-ea"/>
            </a:endParaRPr>
          </a:p>
        </p:txBody>
      </p:sp>
      <p:pic>
        <p:nvPicPr>
          <p:cNvPr id="4" name="Picture 3" descr="img_v2_4b06f499-a4bc-4d29-83c0-e943c978ee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445" y="2204720"/>
            <a:ext cx="4141470" cy="4653280"/>
          </a:xfrm>
          <a:prstGeom prst="rect">
            <a:avLst/>
          </a:prstGeom>
          <a:effectLst>
            <a:outerShdw blurRad="50800" dist="38100" algn="l" rotWithShape="0">
              <a:schemeClr val="bg1">
                <a:lumMod val="75000"/>
                <a:alpha val="40000"/>
              </a:schemeClr>
            </a:outerShdw>
          </a:effectLst>
        </p:spPr>
      </p:pic>
      <p:sp>
        <p:nvSpPr>
          <p:cNvPr id="6" name="Rectangles 5"/>
          <p:cNvSpPr/>
          <p:nvPr/>
        </p:nvSpPr>
        <p:spPr>
          <a:xfrm>
            <a:off x="951865" y="4446270"/>
            <a:ext cx="540702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>
                <a:latin typeface="+mj-lt"/>
                <a:cs typeface="+mj-lt"/>
                <a:sym typeface="+mn-ea"/>
              </a:rPr>
              <a:t>2023 </a:t>
            </a:r>
            <a:r>
              <a:rPr lang="zh-TW" altLang="en-US" sz="3600" b="1">
                <a:latin typeface="+mj-lt"/>
                <a:cs typeface="+mj-lt"/>
                <a:sym typeface="+mn-ea"/>
              </a:rPr>
              <a:t>年</a:t>
            </a:r>
            <a:r>
              <a:rPr lang="en-US" altLang="zh-TW" sz="3600" b="1">
                <a:latin typeface="+mj-lt"/>
                <a:cs typeface="+mj-lt"/>
                <a:sym typeface="+mn-ea"/>
              </a:rPr>
              <a:t> 5 </a:t>
            </a:r>
            <a:r>
              <a:rPr lang="zh-TW" altLang="en-US" sz="3600" b="1">
                <a:latin typeface="+mj-lt"/>
                <a:cs typeface="+mj-lt"/>
                <a:sym typeface="+mn-ea"/>
              </a:rPr>
              <a:t>月</a:t>
            </a:r>
            <a:r>
              <a:rPr lang="en-US" altLang="zh-TW" sz="3600" b="1">
                <a:latin typeface="+mj-lt"/>
                <a:cs typeface="+mj-lt"/>
                <a:sym typeface="+mn-ea"/>
              </a:rPr>
              <a:t> 6 </a:t>
            </a:r>
            <a:r>
              <a:rPr lang="zh-TW" altLang="en-US" sz="3600" b="1">
                <a:latin typeface="+mj-lt"/>
                <a:cs typeface="+mj-lt"/>
                <a:sym typeface="+mn-ea"/>
              </a:rPr>
              <a:t>日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1269365" y="5629910"/>
            <a:ext cx="4771390" cy="504190"/>
          </a:xfrm>
          <a:prstGeom prst="parallelogram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i="1">
                <a:solidFill>
                  <a:schemeClr val="tx1"/>
                </a:solidFill>
                <a:cs typeface="+mn-lt"/>
              </a:rPr>
              <a:t>即場開戶</a:t>
            </a:r>
            <a:r>
              <a:rPr lang="en-US" altLang="zh-TW" sz="2400" b="1" i="1">
                <a:solidFill>
                  <a:schemeClr val="tx1"/>
                </a:solidFill>
                <a:cs typeface="+mn-lt"/>
              </a:rPr>
              <a:t> </a:t>
            </a:r>
            <a:r>
              <a:rPr lang="zh-TW" altLang="en-US" sz="2400" b="1" i="1">
                <a:solidFill>
                  <a:schemeClr val="tx1"/>
                </a:solidFill>
                <a:cs typeface="+mn-lt"/>
              </a:rPr>
              <a:t>另送</a:t>
            </a:r>
            <a:r>
              <a:rPr lang="en-US" altLang="zh-TW" sz="2400" b="1" i="1">
                <a:solidFill>
                  <a:schemeClr val="tx1"/>
                </a:solidFill>
                <a:cs typeface="+mn-lt"/>
              </a:rPr>
              <a:t> HK$ 100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rcRect l="691" t="785" b="1247"/>
          <a:stretch>
            <a:fillRect/>
          </a:stretch>
        </p:blipFill>
        <p:spPr>
          <a:xfrm>
            <a:off x="2892425" y="1937385"/>
            <a:ext cx="5474335" cy="4041140"/>
          </a:xfrm>
        </p:spPr>
      </p:pic>
      <p:grpSp>
        <p:nvGrpSpPr>
          <p:cNvPr id="160" name="成组"/>
          <p:cNvGrpSpPr/>
          <p:nvPr/>
        </p:nvGrpSpPr>
        <p:grpSpPr>
          <a:xfrm>
            <a:off x="-41146" y="6717485"/>
            <a:ext cx="12275103" cy="140206"/>
            <a:chOff x="0" y="0"/>
            <a:chExt cx="24550205" cy="280411"/>
          </a:xfrm>
        </p:grpSpPr>
        <p:sp>
          <p:nvSpPr>
            <p:cNvPr id="156" name="矩形"/>
            <p:cNvSpPr/>
            <p:nvPr/>
          </p:nvSpPr>
          <p:spPr>
            <a:xfrm>
              <a:off x="0" y="110446"/>
              <a:ext cx="6636019" cy="169966"/>
            </a:xfrm>
            <a:prstGeom prst="rect">
              <a:avLst/>
            </a:prstGeom>
            <a:solidFill>
              <a:srgbClr val="37A0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7" name="矩形"/>
            <p:cNvSpPr/>
            <p:nvPr/>
          </p:nvSpPr>
          <p:spPr>
            <a:xfrm>
              <a:off x="6618513" y="0"/>
              <a:ext cx="4540831" cy="280412"/>
            </a:xfrm>
            <a:prstGeom prst="rect">
              <a:avLst/>
            </a:prstGeom>
            <a:solidFill>
              <a:srgbClr val="FF0019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8" name="矩形"/>
            <p:cNvSpPr/>
            <p:nvPr/>
          </p:nvSpPr>
          <p:spPr>
            <a:xfrm>
              <a:off x="11146970" y="0"/>
              <a:ext cx="5938228" cy="2804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9" name="矩形"/>
            <p:cNvSpPr/>
            <p:nvPr/>
          </p:nvSpPr>
          <p:spPr>
            <a:xfrm>
              <a:off x="17083622" y="0"/>
              <a:ext cx="7466584" cy="280412"/>
            </a:xfrm>
            <a:prstGeom prst="rect">
              <a:avLst/>
            </a:prstGeom>
            <a:solidFill>
              <a:srgbClr val="FFC8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</p:grpSp>
      <p:sp>
        <p:nvSpPr>
          <p:cNvPr id="8" name="副標題 2"/>
          <p:cNvSpPr>
            <a:spLocks noGrp="1"/>
          </p:cNvSpPr>
          <p:nvPr/>
        </p:nvSpPr>
        <p:spPr>
          <a:xfrm>
            <a:off x="1308100" y="671830"/>
            <a:ext cx="5980430" cy="780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4400" b="1" dirty="0">
                <a:latin typeface="+mj-lt"/>
                <a:ea typeface="+mj-lt"/>
              </a:rPr>
              <a:t>舊年股市債市點解咁差</a:t>
            </a:r>
          </a:p>
        </p:txBody>
      </p:sp>
      <p:pic>
        <p:nvPicPr>
          <p:cNvPr id="9" name="Picture 8" descr="白色底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9305" y="0"/>
            <a:ext cx="2512695" cy="889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25" y="709930"/>
            <a:ext cx="551180" cy="5435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10</a:t>
            </a:fld>
            <a:endParaRPr lang="zh-HK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7180" y="1847215"/>
            <a:ext cx="6842125" cy="4475480"/>
          </a:xfrm>
        </p:spPr>
      </p:pic>
      <p:grpSp>
        <p:nvGrpSpPr>
          <p:cNvPr id="160" name="成组"/>
          <p:cNvGrpSpPr/>
          <p:nvPr/>
        </p:nvGrpSpPr>
        <p:grpSpPr>
          <a:xfrm>
            <a:off x="-41146" y="6717485"/>
            <a:ext cx="12275103" cy="140206"/>
            <a:chOff x="0" y="0"/>
            <a:chExt cx="24550205" cy="280411"/>
          </a:xfrm>
        </p:grpSpPr>
        <p:sp>
          <p:nvSpPr>
            <p:cNvPr id="156" name="矩形"/>
            <p:cNvSpPr/>
            <p:nvPr/>
          </p:nvSpPr>
          <p:spPr>
            <a:xfrm>
              <a:off x="0" y="110446"/>
              <a:ext cx="6636019" cy="169966"/>
            </a:xfrm>
            <a:prstGeom prst="rect">
              <a:avLst/>
            </a:prstGeom>
            <a:solidFill>
              <a:srgbClr val="37A0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7" name="矩形"/>
            <p:cNvSpPr/>
            <p:nvPr/>
          </p:nvSpPr>
          <p:spPr>
            <a:xfrm>
              <a:off x="6618513" y="0"/>
              <a:ext cx="4540831" cy="280412"/>
            </a:xfrm>
            <a:prstGeom prst="rect">
              <a:avLst/>
            </a:prstGeom>
            <a:solidFill>
              <a:srgbClr val="FF0019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8" name="矩形"/>
            <p:cNvSpPr/>
            <p:nvPr/>
          </p:nvSpPr>
          <p:spPr>
            <a:xfrm>
              <a:off x="11146970" y="0"/>
              <a:ext cx="5938228" cy="2804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9" name="矩形"/>
            <p:cNvSpPr/>
            <p:nvPr/>
          </p:nvSpPr>
          <p:spPr>
            <a:xfrm>
              <a:off x="17083622" y="0"/>
              <a:ext cx="7466584" cy="280412"/>
            </a:xfrm>
            <a:prstGeom prst="rect">
              <a:avLst/>
            </a:prstGeom>
            <a:solidFill>
              <a:srgbClr val="FFC8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</p:grpSp>
      <p:sp>
        <p:nvSpPr>
          <p:cNvPr id="3" name="副標題 2"/>
          <p:cNvSpPr>
            <a:spLocks noGrp="1"/>
          </p:cNvSpPr>
          <p:nvPr/>
        </p:nvSpPr>
        <p:spPr>
          <a:xfrm>
            <a:off x="1308100" y="671830"/>
            <a:ext cx="5380990" cy="780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4500" b="1" dirty="0">
                <a:latin typeface="+mj-lt"/>
                <a:ea typeface="+mj-lt"/>
              </a:rPr>
              <a:t>美元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709930"/>
            <a:ext cx="551180" cy="54356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11</a:t>
            </a:fld>
            <a:endParaRPr lang="zh-HK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0050" y="1896110"/>
            <a:ext cx="6311900" cy="4284980"/>
          </a:xfrm>
        </p:spPr>
      </p:pic>
      <p:grpSp>
        <p:nvGrpSpPr>
          <p:cNvPr id="160" name="成组"/>
          <p:cNvGrpSpPr/>
          <p:nvPr/>
        </p:nvGrpSpPr>
        <p:grpSpPr>
          <a:xfrm>
            <a:off x="-41146" y="6717485"/>
            <a:ext cx="12275103" cy="140206"/>
            <a:chOff x="0" y="0"/>
            <a:chExt cx="24550205" cy="280411"/>
          </a:xfrm>
        </p:grpSpPr>
        <p:sp>
          <p:nvSpPr>
            <p:cNvPr id="156" name="矩形"/>
            <p:cNvSpPr/>
            <p:nvPr/>
          </p:nvSpPr>
          <p:spPr>
            <a:xfrm>
              <a:off x="0" y="110446"/>
              <a:ext cx="6636019" cy="169966"/>
            </a:xfrm>
            <a:prstGeom prst="rect">
              <a:avLst/>
            </a:prstGeom>
            <a:solidFill>
              <a:srgbClr val="37A0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7" name="矩形"/>
            <p:cNvSpPr/>
            <p:nvPr/>
          </p:nvSpPr>
          <p:spPr>
            <a:xfrm>
              <a:off x="6618513" y="0"/>
              <a:ext cx="4540831" cy="280412"/>
            </a:xfrm>
            <a:prstGeom prst="rect">
              <a:avLst/>
            </a:prstGeom>
            <a:solidFill>
              <a:srgbClr val="FF0019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8" name="矩形"/>
            <p:cNvSpPr/>
            <p:nvPr/>
          </p:nvSpPr>
          <p:spPr>
            <a:xfrm>
              <a:off x="11146970" y="0"/>
              <a:ext cx="5938228" cy="2804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9" name="矩形"/>
            <p:cNvSpPr/>
            <p:nvPr/>
          </p:nvSpPr>
          <p:spPr>
            <a:xfrm>
              <a:off x="17083622" y="0"/>
              <a:ext cx="7466584" cy="280412"/>
            </a:xfrm>
            <a:prstGeom prst="rect">
              <a:avLst/>
            </a:prstGeom>
            <a:solidFill>
              <a:srgbClr val="FFC8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</p:grpSp>
      <p:sp>
        <p:nvSpPr>
          <p:cNvPr id="8" name="副標題 2"/>
          <p:cNvSpPr>
            <a:spLocks noGrp="1"/>
          </p:cNvSpPr>
          <p:nvPr/>
        </p:nvSpPr>
        <p:spPr>
          <a:xfrm>
            <a:off x="1308100" y="621030"/>
            <a:ext cx="5380990" cy="780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4500" b="1" dirty="0">
                <a:latin typeface="+mj-lt"/>
                <a:ea typeface="+mj-lt"/>
              </a:rPr>
              <a:t>美國10年債息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709930"/>
            <a:ext cx="551180" cy="5435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12</a:t>
            </a:fld>
            <a:endParaRPr lang="zh-HK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成组"/>
          <p:cNvGrpSpPr/>
          <p:nvPr/>
        </p:nvGrpSpPr>
        <p:grpSpPr>
          <a:xfrm>
            <a:off x="-41146" y="6717485"/>
            <a:ext cx="12275103" cy="140206"/>
            <a:chOff x="0" y="0"/>
            <a:chExt cx="24550205" cy="280411"/>
          </a:xfrm>
        </p:grpSpPr>
        <p:sp>
          <p:nvSpPr>
            <p:cNvPr id="156" name="矩形"/>
            <p:cNvSpPr/>
            <p:nvPr/>
          </p:nvSpPr>
          <p:spPr>
            <a:xfrm>
              <a:off x="0" y="110446"/>
              <a:ext cx="6636019" cy="169966"/>
            </a:xfrm>
            <a:prstGeom prst="rect">
              <a:avLst/>
            </a:prstGeom>
            <a:solidFill>
              <a:srgbClr val="37A0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7" name="矩形"/>
            <p:cNvSpPr/>
            <p:nvPr/>
          </p:nvSpPr>
          <p:spPr>
            <a:xfrm>
              <a:off x="6618513" y="0"/>
              <a:ext cx="4540831" cy="280412"/>
            </a:xfrm>
            <a:prstGeom prst="rect">
              <a:avLst/>
            </a:prstGeom>
            <a:solidFill>
              <a:srgbClr val="FF0019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8" name="矩形"/>
            <p:cNvSpPr/>
            <p:nvPr/>
          </p:nvSpPr>
          <p:spPr>
            <a:xfrm>
              <a:off x="11146970" y="0"/>
              <a:ext cx="5938228" cy="2804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9" name="矩形"/>
            <p:cNvSpPr/>
            <p:nvPr/>
          </p:nvSpPr>
          <p:spPr>
            <a:xfrm>
              <a:off x="17083622" y="0"/>
              <a:ext cx="7466584" cy="280412"/>
            </a:xfrm>
            <a:prstGeom prst="rect">
              <a:avLst/>
            </a:prstGeom>
            <a:solidFill>
              <a:srgbClr val="FFC8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</p:grpSp>
      <p:sp>
        <p:nvSpPr>
          <p:cNvPr id="8" name="副標題 2"/>
          <p:cNvSpPr>
            <a:spLocks noGrp="1"/>
          </p:cNvSpPr>
          <p:nvPr/>
        </p:nvSpPr>
        <p:spPr>
          <a:xfrm>
            <a:off x="1308100" y="671830"/>
            <a:ext cx="5380990" cy="780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4500" b="1" dirty="0">
                <a:latin typeface="+mj-lt"/>
                <a:ea typeface="+mj-lt"/>
              </a:rPr>
              <a:t>時機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709930"/>
            <a:ext cx="551180" cy="54356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13</a:t>
            </a:fld>
            <a:endParaRPr lang="zh-HK" altLang="en-US"/>
          </a:p>
        </p:txBody>
      </p:sp>
      <p:sp>
        <p:nvSpPr>
          <p:cNvPr id="2" name="副標題 2"/>
          <p:cNvSpPr>
            <a:spLocks noGrp="1"/>
          </p:cNvSpPr>
          <p:nvPr/>
        </p:nvSpPr>
        <p:spPr>
          <a:xfrm>
            <a:off x="581025" y="2048510"/>
            <a:ext cx="5380990" cy="780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sz="9600" dirty="0">
                <a:latin typeface="+mj-lt"/>
                <a:ea typeface="+mj-lt"/>
              </a:rPr>
              <a:t>留意美匯幾時見頂？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sz="9600" dirty="0">
                <a:latin typeface="+mj-lt"/>
                <a:ea typeface="+mj-lt"/>
              </a:rPr>
              <a:t>9月29日</a:t>
            </a:r>
          </a:p>
          <a:p>
            <a:pPr algn="l"/>
            <a:endParaRPr lang="zh-TW" altLang="en-US" sz="9600" dirty="0">
              <a:latin typeface="+mj-lt"/>
              <a:ea typeface="+mj-lt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sz="9600" dirty="0">
                <a:latin typeface="+mj-lt"/>
                <a:ea typeface="+mj-lt"/>
              </a:rPr>
              <a:t>債息又幾時見頂？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sz="9600" dirty="0">
                <a:latin typeface="+mj-lt"/>
                <a:ea typeface="+mj-lt"/>
              </a:rPr>
              <a:t>10月23日</a:t>
            </a:r>
          </a:p>
          <a:p>
            <a:pPr algn="l"/>
            <a:endParaRPr lang="zh-TW" altLang="en-US" sz="9600" dirty="0">
              <a:latin typeface="+mj-lt"/>
              <a:ea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3255" y="1881505"/>
            <a:ext cx="6163310" cy="4264660"/>
          </a:xfrm>
        </p:spPr>
      </p:pic>
      <p:grpSp>
        <p:nvGrpSpPr>
          <p:cNvPr id="160" name="成组"/>
          <p:cNvGrpSpPr/>
          <p:nvPr/>
        </p:nvGrpSpPr>
        <p:grpSpPr>
          <a:xfrm>
            <a:off x="-41146" y="6717485"/>
            <a:ext cx="12275103" cy="140206"/>
            <a:chOff x="0" y="0"/>
            <a:chExt cx="24550205" cy="280411"/>
          </a:xfrm>
        </p:grpSpPr>
        <p:sp>
          <p:nvSpPr>
            <p:cNvPr id="156" name="矩形"/>
            <p:cNvSpPr/>
            <p:nvPr/>
          </p:nvSpPr>
          <p:spPr>
            <a:xfrm>
              <a:off x="0" y="110446"/>
              <a:ext cx="6636019" cy="169966"/>
            </a:xfrm>
            <a:prstGeom prst="rect">
              <a:avLst/>
            </a:prstGeom>
            <a:solidFill>
              <a:srgbClr val="37A0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7" name="矩形"/>
            <p:cNvSpPr/>
            <p:nvPr/>
          </p:nvSpPr>
          <p:spPr>
            <a:xfrm>
              <a:off x="6618513" y="0"/>
              <a:ext cx="4540831" cy="280412"/>
            </a:xfrm>
            <a:prstGeom prst="rect">
              <a:avLst/>
            </a:prstGeom>
            <a:solidFill>
              <a:srgbClr val="FF0019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8" name="矩形"/>
            <p:cNvSpPr/>
            <p:nvPr/>
          </p:nvSpPr>
          <p:spPr>
            <a:xfrm>
              <a:off x="11146970" y="0"/>
              <a:ext cx="5938228" cy="2804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9" name="矩形"/>
            <p:cNvSpPr/>
            <p:nvPr/>
          </p:nvSpPr>
          <p:spPr>
            <a:xfrm>
              <a:off x="17083622" y="0"/>
              <a:ext cx="7466584" cy="280412"/>
            </a:xfrm>
            <a:prstGeom prst="rect">
              <a:avLst/>
            </a:prstGeom>
            <a:solidFill>
              <a:srgbClr val="FFC8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</p:grpSp>
      <p:sp>
        <p:nvSpPr>
          <p:cNvPr id="8" name="副標題 2"/>
          <p:cNvSpPr>
            <a:spLocks noGrp="1"/>
          </p:cNvSpPr>
          <p:nvPr/>
        </p:nvSpPr>
        <p:spPr>
          <a:xfrm>
            <a:off x="1308100" y="671830"/>
            <a:ext cx="7355840" cy="1354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4500" b="1" dirty="0">
                <a:latin typeface="+mj-lt"/>
                <a:ea typeface="+mj-lt"/>
              </a:rPr>
              <a:t>舊年年中開始見到通脹放緩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709930"/>
            <a:ext cx="551180" cy="5435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14</a:t>
            </a:fld>
            <a:endParaRPr lang="zh-HK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7126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555615" y="2785110"/>
            <a:ext cx="6636385" cy="1287780"/>
          </a:xfrm>
        </p:spPr>
        <p:txBody>
          <a:bodyPr/>
          <a:lstStyle/>
          <a:p>
            <a:r>
              <a:rPr lang="zh-TW" altLang="en-US" b="1" dirty="0">
                <a:ea typeface="+mj-lt"/>
              </a:rPr>
              <a:t>今年掉轉</a:t>
            </a:r>
            <a:endParaRPr lang="zh-HK" altLang="en-US" b="1" dirty="0">
              <a:ea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825" y="290195"/>
            <a:ext cx="1430655" cy="1419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95" y="4219575"/>
            <a:ext cx="1642110" cy="777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4985" y="3975100"/>
            <a:ext cx="1430655" cy="191960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15</a:t>
            </a:fld>
            <a:endParaRPr lang="zh-HK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6525" y="1690688"/>
            <a:ext cx="6838950" cy="4478883"/>
          </a:xfrm>
        </p:spPr>
      </p:pic>
      <p:grpSp>
        <p:nvGrpSpPr>
          <p:cNvPr id="160" name="成组"/>
          <p:cNvGrpSpPr/>
          <p:nvPr/>
        </p:nvGrpSpPr>
        <p:grpSpPr>
          <a:xfrm>
            <a:off x="-41146" y="6717485"/>
            <a:ext cx="12275103" cy="140206"/>
            <a:chOff x="0" y="0"/>
            <a:chExt cx="24550205" cy="280411"/>
          </a:xfrm>
        </p:grpSpPr>
        <p:sp>
          <p:nvSpPr>
            <p:cNvPr id="156" name="矩形"/>
            <p:cNvSpPr/>
            <p:nvPr/>
          </p:nvSpPr>
          <p:spPr>
            <a:xfrm>
              <a:off x="0" y="110446"/>
              <a:ext cx="6636019" cy="169966"/>
            </a:xfrm>
            <a:prstGeom prst="rect">
              <a:avLst/>
            </a:prstGeom>
            <a:solidFill>
              <a:srgbClr val="37A0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7" name="矩形"/>
            <p:cNvSpPr/>
            <p:nvPr/>
          </p:nvSpPr>
          <p:spPr>
            <a:xfrm>
              <a:off x="6618513" y="0"/>
              <a:ext cx="4540831" cy="280412"/>
            </a:xfrm>
            <a:prstGeom prst="rect">
              <a:avLst/>
            </a:prstGeom>
            <a:solidFill>
              <a:srgbClr val="FF0019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8" name="矩形"/>
            <p:cNvSpPr/>
            <p:nvPr/>
          </p:nvSpPr>
          <p:spPr>
            <a:xfrm>
              <a:off x="11146970" y="0"/>
              <a:ext cx="5938228" cy="2804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9" name="矩形"/>
            <p:cNvSpPr/>
            <p:nvPr/>
          </p:nvSpPr>
          <p:spPr>
            <a:xfrm>
              <a:off x="17083622" y="0"/>
              <a:ext cx="7466584" cy="280412"/>
            </a:xfrm>
            <a:prstGeom prst="rect">
              <a:avLst/>
            </a:prstGeom>
            <a:solidFill>
              <a:srgbClr val="FFC8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</p:grpSp>
      <p:sp>
        <p:nvSpPr>
          <p:cNvPr id="4" name="副標題 2"/>
          <p:cNvSpPr>
            <a:spLocks noGrp="1"/>
          </p:cNvSpPr>
          <p:nvPr/>
        </p:nvSpPr>
        <p:spPr>
          <a:xfrm>
            <a:off x="1308100" y="671830"/>
            <a:ext cx="5380990" cy="780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4500" b="1" dirty="0">
                <a:latin typeface="+mj-lt"/>
                <a:ea typeface="+mj-lt"/>
              </a:rPr>
              <a:t>美元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709930"/>
            <a:ext cx="551180" cy="54356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16</a:t>
            </a:fld>
            <a:endParaRPr lang="zh-HK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rcRect t="1051" r="-70"/>
          <a:stretch>
            <a:fillRect/>
          </a:stretch>
        </p:blipFill>
        <p:spPr>
          <a:xfrm>
            <a:off x="3276600" y="1867535"/>
            <a:ext cx="6002655" cy="4384040"/>
          </a:xfrm>
        </p:spPr>
      </p:pic>
      <p:grpSp>
        <p:nvGrpSpPr>
          <p:cNvPr id="160" name="成组"/>
          <p:cNvGrpSpPr/>
          <p:nvPr/>
        </p:nvGrpSpPr>
        <p:grpSpPr>
          <a:xfrm>
            <a:off x="-41146" y="6717485"/>
            <a:ext cx="12275103" cy="140206"/>
            <a:chOff x="0" y="0"/>
            <a:chExt cx="24550205" cy="280411"/>
          </a:xfrm>
        </p:grpSpPr>
        <p:sp>
          <p:nvSpPr>
            <p:cNvPr id="156" name="矩形"/>
            <p:cNvSpPr/>
            <p:nvPr/>
          </p:nvSpPr>
          <p:spPr>
            <a:xfrm>
              <a:off x="0" y="110446"/>
              <a:ext cx="6636019" cy="169966"/>
            </a:xfrm>
            <a:prstGeom prst="rect">
              <a:avLst/>
            </a:prstGeom>
            <a:solidFill>
              <a:srgbClr val="37A0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7" name="矩形"/>
            <p:cNvSpPr/>
            <p:nvPr/>
          </p:nvSpPr>
          <p:spPr>
            <a:xfrm>
              <a:off x="6618513" y="0"/>
              <a:ext cx="4540831" cy="280412"/>
            </a:xfrm>
            <a:prstGeom prst="rect">
              <a:avLst/>
            </a:prstGeom>
            <a:solidFill>
              <a:srgbClr val="FF0019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8" name="矩形"/>
            <p:cNvSpPr/>
            <p:nvPr/>
          </p:nvSpPr>
          <p:spPr>
            <a:xfrm>
              <a:off x="11146970" y="0"/>
              <a:ext cx="5938228" cy="2804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9" name="矩形"/>
            <p:cNvSpPr/>
            <p:nvPr/>
          </p:nvSpPr>
          <p:spPr>
            <a:xfrm>
              <a:off x="17083622" y="0"/>
              <a:ext cx="7466584" cy="280412"/>
            </a:xfrm>
            <a:prstGeom prst="rect">
              <a:avLst/>
            </a:prstGeom>
            <a:solidFill>
              <a:srgbClr val="FFC8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</p:grpSp>
      <p:sp>
        <p:nvSpPr>
          <p:cNvPr id="8" name="副標題 2"/>
          <p:cNvSpPr>
            <a:spLocks noGrp="1"/>
          </p:cNvSpPr>
          <p:nvPr/>
        </p:nvSpPr>
        <p:spPr>
          <a:xfrm>
            <a:off x="1308100" y="621030"/>
            <a:ext cx="5380990" cy="780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4500" b="1" dirty="0">
                <a:latin typeface="+mj-lt"/>
                <a:ea typeface="+mj-lt"/>
              </a:rPr>
              <a:t>美國10年債息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709930"/>
            <a:ext cx="551180" cy="54356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17</a:t>
            </a:fld>
            <a:endParaRPr lang="zh-HK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7126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555615" y="2785110"/>
            <a:ext cx="6636385" cy="1287780"/>
          </a:xfrm>
        </p:spPr>
        <p:txBody>
          <a:bodyPr/>
          <a:lstStyle/>
          <a:p>
            <a:r>
              <a:rPr lang="zh-TW" altLang="en-US" b="1" dirty="0">
                <a:ea typeface="+mj-lt"/>
              </a:rPr>
              <a:t>然後又點？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825" y="290195"/>
            <a:ext cx="1430655" cy="1419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95" y="4219575"/>
            <a:ext cx="1642110" cy="777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4985" y="3975100"/>
            <a:ext cx="1430655" cy="191960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18</a:t>
            </a:fld>
            <a:endParaRPr lang="zh-HK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4595" y="1614170"/>
            <a:ext cx="4702175" cy="4827905"/>
          </a:xfrm>
        </p:spPr>
      </p:pic>
      <p:grpSp>
        <p:nvGrpSpPr>
          <p:cNvPr id="160" name="成组"/>
          <p:cNvGrpSpPr/>
          <p:nvPr/>
        </p:nvGrpSpPr>
        <p:grpSpPr>
          <a:xfrm>
            <a:off x="-41146" y="6717485"/>
            <a:ext cx="12275103" cy="140206"/>
            <a:chOff x="0" y="0"/>
            <a:chExt cx="24550205" cy="280411"/>
          </a:xfrm>
        </p:grpSpPr>
        <p:sp>
          <p:nvSpPr>
            <p:cNvPr id="156" name="矩形"/>
            <p:cNvSpPr/>
            <p:nvPr/>
          </p:nvSpPr>
          <p:spPr>
            <a:xfrm>
              <a:off x="0" y="110446"/>
              <a:ext cx="6636019" cy="169966"/>
            </a:xfrm>
            <a:prstGeom prst="rect">
              <a:avLst/>
            </a:prstGeom>
            <a:solidFill>
              <a:srgbClr val="37A0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7" name="矩形"/>
            <p:cNvSpPr/>
            <p:nvPr/>
          </p:nvSpPr>
          <p:spPr>
            <a:xfrm>
              <a:off x="6618513" y="0"/>
              <a:ext cx="4540831" cy="280412"/>
            </a:xfrm>
            <a:prstGeom prst="rect">
              <a:avLst/>
            </a:prstGeom>
            <a:solidFill>
              <a:srgbClr val="FF0019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8" name="矩形"/>
            <p:cNvSpPr/>
            <p:nvPr/>
          </p:nvSpPr>
          <p:spPr>
            <a:xfrm>
              <a:off x="11146970" y="0"/>
              <a:ext cx="5938228" cy="2804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9" name="矩形"/>
            <p:cNvSpPr/>
            <p:nvPr/>
          </p:nvSpPr>
          <p:spPr>
            <a:xfrm>
              <a:off x="17083622" y="0"/>
              <a:ext cx="7466584" cy="280412"/>
            </a:xfrm>
            <a:prstGeom prst="rect">
              <a:avLst/>
            </a:prstGeom>
            <a:solidFill>
              <a:srgbClr val="FFC8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</p:grpSp>
      <p:sp>
        <p:nvSpPr>
          <p:cNvPr id="8" name="副標題 2"/>
          <p:cNvSpPr>
            <a:spLocks noGrp="1"/>
          </p:cNvSpPr>
          <p:nvPr/>
        </p:nvSpPr>
        <p:spPr>
          <a:xfrm>
            <a:off x="1308100" y="621030"/>
            <a:ext cx="8624570" cy="1592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4500" b="1" dirty="0">
                <a:latin typeface="+mj-lt"/>
                <a:ea typeface="+mj-lt"/>
              </a:rPr>
              <a:t>99.9%肯定已經加咗最後一次息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709930"/>
            <a:ext cx="551180" cy="5435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19</a:t>
            </a:fld>
            <a:endParaRPr lang="zh-HK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671830"/>
            <a:ext cx="5380990" cy="780415"/>
          </a:xfrm>
        </p:spPr>
        <p:txBody>
          <a:bodyPr>
            <a:normAutofit/>
          </a:bodyPr>
          <a:lstStyle/>
          <a:p>
            <a:r>
              <a:rPr lang="zh-TW" altLang="en-US" sz="4500" b="1" dirty="0">
                <a:latin typeface="+mj-lt"/>
                <a:ea typeface="+mj-lt"/>
              </a:rPr>
              <a:t>上次講座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rcRect t="2291" r="622"/>
          <a:stretch>
            <a:fillRect/>
          </a:stretch>
        </p:blipFill>
        <p:spPr>
          <a:xfrm>
            <a:off x="3627755" y="1991995"/>
            <a:ext cx="5380990" cy="4008120"/>
          </a:xfrm>
          <a:prstGeom prst="rect">
            <a:avLst/>
          </a:prstGeom>
        </p:spPr>
      </p:pic>
      <p:grpSp>
        <p:nvGrpSpPr>
          <p:cNvPr id="160" name="成组"/>
          <p:cNvGrpSpPr/>
          <p:nvPr/>
        </p:nvGrpSpPr>
        <p:grpSpPr>
          <a:xfrm>
            <a:off x="-41146" y="6717485"/>
            <a:ext cx="12275103" cy="140206"/>
            <a:chOff x="0" y="0"/>
            <a:chExt cx="24550205" cy="280411"/>
          </a:xfrm>
        </p:grpSpPr>
        <p:sp>
          <p:nvSpPr>
            <p:cNvPr id="156" name="矩形"/>
            <p:cNvSpPr/>
            <p:nvPr/>
          </p:nvSpPr>
          <p:spPr>
            <a:xfrm>
              <a:off x="0" y="110446"/>
              <a:ext cx="6636019" cy="169966"/>
            </a:xfrm>
            <a:prstGeom prst="rect">
              <a:avLst/>
            </a:prstGeom>
            <a:solidFill>
              <a:srgbClr val="37A0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7" name="矩形"/>
            <p:cNvSpPr/>
            <p:nvPr/>
          </p:nvSpPr>
          <p:spPr>
            <a:xfrm>
              <a:off x="6618513" y="0"/>
              <a:ext cx="4540831" cy="280412"/>
            </a:xfrm>
            <a:prstGeom prst="rect">
              <a:avLst/>
            </a:prstGeom>
            <a:solidFill>
              <a:srgbClr val="FF0019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8" name="矩形"/>
            <p:cNvSpPr/>
            <p:nvPr/>
          </p:nvSpPr>
          <p:spPr>
            <a:xfrm>
              <a:off x="11146970" y="0"/>
              <a:ext cx="5938228" cy="2804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9" name="矩形"/>
            <p:cNvSpPr/>
            <p:nvPr/>
          </p:nvSpPr>
          <p:spPr>
            <a:xfrm>
              <a:off x="17083622" y="0"/>
              <a:ext cx="7466584" cy="280412"/>
            </a:xfrm>
            <a:prstGeom prst="rect">
              <a:avLst/>
            </a:prstGeom>
            <a:solidFill>
              <a:srgbClr val="FFC8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709930"/>
            <a:ext cx="551180" cy="54356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2</a:t>
            </a:fld>
            <a:endParaRPr lang="zh-HK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3435" y="1953895"/>
            <a:ext cx="5485130" cy="4211320"/>
          </a:xfrm>
        </p:spPr>
      </p:pic>
      <p:grpSp>
        <p:nvGrpSpPr>
          <p:cNvPr id="160" name="成组"/>
          <p:cNvGrpSpPr/>
          <p:nvPr/>
        </p:nvGrpSpPr>
        <p:grpSpPr>
          <a:xfrm>
            <a:off x="-41146" y="6717485"/>
            <a:ext cx="12275103" cy="140206"/>
            <a:chOff x="0" y="0"/>
            <a:chExt cx="24550205" cy="280411"/>
          </a:xfrm>
        </p:grpSpPr>
        <p:sp>
          <p:nvSpPr>
            <p:cNvPr id="156" name="矩形"/>
            <p:cNvSpPr/>
            <p:nvPr/>
          </p:nvSpPr>
          <p:spPr>
            <a:xfrm>
              <a:off x="0" y="110446"/>
              <a:ext cx="6636019" cy="169966"/>
            </a:xfrm>
            <a:prstGeom prst="rect">
              <a:avLst/>
            </a:prstGeom>
            <a:solidFill>
              <a:srgbClr val="37A0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7" name="矩形"/>
            <p:cNvSpPr/>
            <p:nvPr/>
          </p:nvSpPr>
          <p:spPr>
            <a:xfrm>
              <a:off x="6618513" y="0"/>
              <a:ext cx="4540831" cy="280412"/>
            </a:xfrm>
            <a:prstGeom prst="rect">
              <a:avLst/>
            </a:prstGeom>
            <a:solidFill>
              <a:srgbClr val="FF0019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8" name="矩形"/>
            <p:cNvSpPr/>
            <p:nvPr/>
          </p:nvSpPr>
          <p:spPr>
            <a:xfrm>
              <a:off x="11146970" y="0"/>
              <a:ext cx="5938228" cy="2804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9" name="矩形"/>
            <p:cNvSpPr/>
            <p:nvPr/>
          </p:nvSpPr>
          <p:spPr>
            <a:xfrm>
              <a:off x="17083622" y="0"/>
              <a:ext cx="7466584" cy="280412"/>
            </a:xfrm>
            <a:prstGeom prst="rect">
              <a:avLst/>
            </a:prstGeom>
            <a:solidFill>
              <a:srgbClr val="FFC8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</p:grpSp>
      <p:sp>
        <p:nvSpPr>
          <p:cNvPr id="8" name="副標題 2"/>
          <p:cNvSpPr>
            <a:spLocks noGrp="1"/>
          </p:cNvSpPr>
          <p:nvPr/>
        </p:nvSpPr>
        <p:spPr>
          <a:xfrm>
            <a:off x="1308100" y="621030"/>
            <a:ext cx="5380990" cy="780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4500" b="1" dirty="0">
                <a:latin typeface="+mj-lt"/>
                <a:ea typeface="+mj-lt"/>
              </a:rPr>
              <a:t>點解而家停？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709930"/>
            <a:ext cx="551180" cy="5435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20</a:t>
            </a:fld>
            <a:endParaRPr lang="zh-HK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7126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755640" y="3374390"/>
            <a:ext cx="6636385" cy="1287780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50000"/>
              </a:lnSpc>
            </a:pPr>
            <a:r>
              <a:rPr lang="zh-TW" altLang="en-US" b="1" dirty="0">
                <a:cs typeface="+mj-lt"/>
              </a:rPr>
              <a:t>幾時減息？</a:t>
            </a:r>
            <a:br>
              <a:rPr lang="zh-TW" altLang="en-US" b="1" dirty="0">
                <a:cs typeface="+mj-lt"/>
              </a:rPr>
            </a:br>
            <a:r>
              <a:rPr lang="zh-TW" altLang="en-US" b="1" dirty="0">
                <a:cs typeface="+mj-lt"/>
              </a:rPr>
              <a:t>減幾多？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825" y="290195"/>
            <a:ext cx="1430655" cy="1419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95" y="4219575"/>
            <a:ext cx="1642110" cy="777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4985" y="3975100"/>
            <a:ext cx="1430655" cy="191960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21</a:t>
            </a:fld>
            <a:endParaRPr lang="zh-HK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7170" y="1898015"/>
            <a:ext cx="4583430" cy="4469765"/>
          </a:xfrm>
        </p:spPr>
      </p:pic>
      <p:grpSp>
        <p:nvGrpSpPr>
          <p:cNvPr id="160" name="成组"/>
          <p:cNvGrpSpPr/>
          <p:nvPr/>
        </p:nvGrpSpPr>
        <p:grpSpPr>
          <a:xfrm>
            <a:off x="-41146" y="6717485"/>
            <a:ext cx="12275103" cy="140206"/>
            <a:chOff x="0" y="0"/>
            <a:chExt cx="24550205" cy="280411"/>
          </a:xfrm>
        </p:grpSpPr>
        <p:sp>
          <p:nvSpPr>
            <p:cNvPr id="156" name="矩形"/>
            <p:cNvSpPr/>
            <p:nvPr/>
          </p:nvSpPr>
          <p:spPr>
            <a:xfrm>
              <a:off x="0" y="110446"/>
              <a:ext cx="6636019" cy="169966"/>
            </a:xfrm>
            <a:prstGeom prst="rect">
              <a:avLst/>
            </a:prstGeom>
            <a:solidFill>
              <a:srgbClr val="37A0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7" name="矩形"/>
            <p:cNvSpPr/>
            <p:nvPr/>
          </p:nvSpPr>
          <p:spPr>
            <a:xfrm>
              <a:off x="6618513" y="0"/>
              <a:ext cx="4540831" cy="280412"/>
            </a:xfrm>
            <a:prstGeom prst="rect">
              <a:avLst/>
            </a:prstGeom>
            <a:solidFill>
              <a:srgbClr val="FF0019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8" name="矩形"/>
            <p:cNvSpPr/>
            <p:nvPr/>
          </p:nvSpPr>
          <p:spPr>
            <a:xfrm>
              <a:off x="11146970" y="0"/>
              <a:ext cx="5938228" cy="2804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9" name="矩形"/>
            <p:cNvSpPr/>
            <p:nvPr/>
          </p:nvSpPr>
          <p:spPr>
            <a:xfrm>
              <a:off x="17083622" y="0"/>
              <a:ext cx="7466584" cy="280412"/>
            </a:xfrm>
            <a:prstGeom prst="rect">
              <a:avLst/>
            </a:prstGeom>
            <a:solidFill>
              <a:srgbClr val="FFC8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</p:grpSp>
      <p:sp>
        <p:nvSpPr>
          <p:cNvPr id="8" name="副標題 2"/>
          <p:cNvSpPr>
            <a:spLocks noGrp="1"/>
          </p:cNvSpPr>
          <p:nvPr/>
        </p:nvSpPr>
        <p:spPr>
          <a:xfrm>
            <a:off x="1214755" y="671830"/>
            <a:ext cx="8540750" cy="8756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4000" b="1" dirty="0">
                <a:latin typeface="+mj-lt"/>
                <a:ea typeface="+mj-lt"/>
              </a:rPr>
              <a:t>市場估7月可能減</a:t>
            </a:r>
            <a:r>
              <a:rPr lang="en-US" altLang="zh-TW" sz="4000" b="1" dirty="0">
                <a:latin typeface="+mj-lt"/>
                <a:ea typeface="+mj-lt"/>
              </a:rPr>
              <a:t>  </a:t>
            </a:r>
            <a:r>
              <a:rPr lang="zh-TW" altLang="en-US" sz="4000" b="1" dirty="0">
                <a:latin typeface="+mj-lt"/>
                <a:ea typeface="+mj-lt"/>
              </a:rPr>
              <a:t>9月差不多實減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709930"/>
            <a:ext cx="551180" cy="5435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22</a:t>
            </a:fld>
            <a:endParaRPr lang="zh-HK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666" y="1915579"/>
            <a:ext cx="9066667" cy="4171429"/>
          </a:xfrm>
        </p:spPr>
      </p:pic>
      <p:grpSp>
        <p:nvGrpSpPr>
          <p:cNvPr id="160" name="成组"/>
          <p:cNvGrpSpPr/>
          <p:nvPr/>
        </p:nvGrpSpPr>
        <p:grpSpPr>
          <a:xfrm>
            <a:off x="-41146" y="6717485"/>
            <a:ext cx="12275103" cy="140206"/>
            <a:chOff x="0" y="0"/>
            <a:chExt cx="24550205" cy="280411"/>
          </a:xfrm>
        </p:grpSpPr>
        <p:sp>
          <p:nvSpPr>
            <p:cNvPr id="156" name="矩形"/>
            <p:cNvSpPr/>
            <p:nvPr/>
          </p:nvSpPr>
          <p:spPr>
            <a:xfrm>
              <a:off x="0" y="110446"/>
              <a:ext cx="6636019" cy="169966"/>
            </a:xfrm>
            <a:prstGeom prst="rect">
              <a:avLst/>
            </a:prstGeom>
            <a:solidFill>
              <a:srgbClr val="37A0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7" name="矩形"/>
            <p:cNvSpPr/>
            <p:nvPr/>
          </p:nvSpPr>
          <p:spPr>
            <a:xfrm>
              <a:off x="6618513" y="0"/>
              <a:ext cx="4540831" cy="280412"/>
            </a:xfrm>
            <a:prstGeom prst="rect">
              <a:avLst/>
            </a:prstGeom>
            <a:solidFill>
              <a:srgbClr val="FF0019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8" name="矩形"/>
            <p:cNvSpPr/>
            <p:nvPr/>
          </p:nvSpPr>
          <p:spPr>
            <a:xfrm>
              <a:off x="11146970" y="0"/>
              <a:ext cx="5938228" cy="2804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9" name="矩形"/>
            <p:cNvSpPr/>
            <p:nvPr/>
          </p:nvSpPr>
          <p:spPr>
            <a:xfrm>
              <a:off x="17083622" y="0"/>
              <a:ext cx="7466584" cy="280412"/>
            </a:xfrm>
            <a:prstGeom prst="rect">
              <a:avLst/>
            </a:prstGeom>
            <a:solidFill>
              <a:srgbClr val="FFC8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</p:grpSp>
      <p:sp>
        <p:nvSpPr>
          <p:cNvPr id="8" name="副標題 2"/>
          <p:cNvSpPr>
            <a:spLocks noGrp="1"/>
          </p:cNvSpPr>
          <p:nvPr/>
        </p:nvSpPr>
        <p:spPr>
          <a:xfrm>
            <a:off x="1308100" y="633730"/>
            <a:ext cx="5380990" cy="780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4500" b="1" dirty="0">
                <a:latin typeface="+mj-lt"/>
                <a:ea typeface="+mj-lt"/>
              </a:rPr>
              <a:t>減息比你想像早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709930"/>
            <a:ext cx="551180" cy="5435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23</a:t>
            </a:fld>
            <a:endParaRPr lang="zh-HK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4506" y="1690688"/>
            <a:ext cx="5802988" cy="4115594"/>
          </a:xfrm>
        </p:spPr>
      </p:pic>
      <p:grpSp>
        <p:nvGrpSpPr>
          <p:cNvPr id="160" name="成组"/>
          <p:cNvGrpSpPr/>
          <p:nvPr/>
        </p:nvGrpSpPr>
        <p:grpSpPr>
          <a:xfrm>
            <a:off x="-41146" y="6717485"/>
            <a:ext cx="12275103" cy="140206"/>
            <a:chOff x="0" y="0"/>
            <a:chExt cx="24550205" cy="280411"/>
          </a:xfrm>
        </p:grpSpPr>
        <p:sp>
          <p:nvSpPr>
            <p:cNvPr id="156" name="矩形"/>
            <p:cNvSpPr/>
            <p:nvPr/>
          </p:nvSpPr>
          <p:spPr>
            <a:xfrm>
              <a:off x="0" y="110446"/>
              <a:ext cx="6636019" cy="169966"/>
            </a:xfrm>
            <a:prstGeom prst="rect">
              <a:avLst/>
            </a:prstGeom>
            <a:solidFill>
              <a:srgbClr val="37A0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7" name="矩形"/>
            <p:cNvSpPr/>
            <p:nvPr/>
          </p:nvSpPr>
          <p:spPr>
            <a:xfrm>
              <a:off x="6618513" y="0"/>
              <a:ext cx="4540831" cy="280412"/>
            </a:xfrm>
            <a:prstGeom prst="rect">
              <a:avLst/>
            </a:prstGeom>
            <a:solidFill>
              <a:srgbClr val="FF0019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8" name="矩形"/>
            <p:cNvSpPr/>
            <p:nvPr/>
          </p:nvSpPr>
          <p:spPr>
            <a:xfrm>
              <a:off x="11146970" y="0"/>
              <a:ext cx="5938228" cy="2804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9" name="矩形"/>
            <p:cNvSpPr/>
            <p:nvPr/>
          </p:nvSpPr>
          <p:spPr>
            <a:xfrm>
              <a:off x="17083622" y="0"/>
              <a:ext cx="7466584" cy="280412"/>
            </a:xfrm>
            <a:prstGeom prst="rect">
              <a:avLst/>
            </a:prstGeom>
            <a:solidFill>
              <a:srgbClr val="FFC8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</p:grpSp>
      <p:sp>
        <p:nvSpPr>
          <p:cNvPr id="4" name="副標題 2"/>
          <p:cNvSpPr>
            <a:spLocks noGrp="1"/>
          </p:cNvSpPr>
          <p:nvPr/>
        </p:nvSpPr>
        <p:spPr>
          <a:xfrm>
            <a:off x="1308100" y="633730"/>
            <a:ext cx="5380990" cy="780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4500" b="1" dirty="0">
                <a:latin typeface="+mj-lt"/>
                <a:ea typeface="+mj-lt"/>
              </a:rPr>
              <a:t>減息比你想像早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709930"/>
            <a:ext cx="551180" cy="54356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24</a:t>
            </a:fld>
            <a:endParaRPr lang="zh-HK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2732" y="1600200"/>
            <a:ext cx="5426535" cy="4589463"/>
          </a:xfrm>
        </p:spPr>
      </p:pic>
      <p:grpSp>
        <p:nvGrpSpPr>
          <p:cNvPr id="160" name="成组"/>
          <p:cNvGrpSpPr/>
          <p:nvPr/>
        </p:nvGrpSpPr>
        <p:grpSpPr>
          <a:xfrm>
            <a:off x="-41146" y="6717485"/>
            <a:ext cx="12275103" cy="140206"/>
            <a:chOff x="0" y="0"/>
            <a:chExt cx="24550205" cy="280411"/>
          </a:xfrm>
        </p:grpSpPr>
        <p:sp>
          <p:nvSpPr>
            <p:cNvPr id="156" name="矩形"/>
            <p:cNvSpPr/>
            <p:nvPr/>
          </p:nvSpPr>
          <p:spPr>
            <a:xfrm>
              <a:off x="0" y="110446"/>
              <a:ext cx="6636019" cy="169966"/>
            </a:xfrm>
            <a:prstGeom prst="rect">
              <a:avLst/>
            </a:prstGeom>
            <a:solidFill>
              <a:srgbClr val="37A0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7" name="矩形"/>
            <p:cNvSpPr/>
            <p:nvPr/>
          </p:nvSpPr>
          <p:spPr>
            <a:xfrm>
              <a:off x="6618513" y="0"/>
              <a:ext cx="4540831" cy="280412"/>
            </a:xfrm>
            <a:prstGeom prst="rect">
              <a:avLst/>
            </a:prstGeom>
            <a:solidFill>
              <a:srgbClr val="FF0019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8" name="矩形"/>
            <p:cNvSpPr/>
            <p:nvPr/>
          </p:nvSpPr>
          <p:spPr>
            <a:xfrm>
              <a:off x="11146970" y="0"/>
              <a:ext cx="5938228" cy="2804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9" name="矩形"/>
            <p:cNvSpPr/>
            <p:nvPr/>
          </p:nvSpPr>
          <p:spPr>
            <a:xfrm>
              <a:off x="17083622" y="0"/>
              <a:ext cx="7466584" cy="280412"/>
            </a:xfrm>
            <a:prstGeom prst="rect">
              <a:avLst/>
            </a:prstGeom>
            <a:solidFill>
              <a:srgbClr val="FFC8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</p:grpSp>
      <p:sp>
        <p:nvSpPr>
          <p:cNvPr id="3" name="副標題 2"/>
          <p:cNvSpPr>
            <a:spLocks noGrp="1"/>
          </p:cNvSpPr>
          <p:nvPr/>
        </p:nvSpPr>
        <p:spPr>
          <a:xfrm>
            <a:off x="1308100" y="633730"/>
            <a:ext cx="5380990" cy="780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4500" b="1" dirty="0">
                <a:latin typeface="+mj-lt"/>
                <a:ea typeface="+mj-lt"/>
              </a:rPr>
              <a:t>減幾多？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709930"/>
            <a:ext cx="551180" cy="54356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25</a:t>
            </a:fld>
            <a:endParaRPr lang="zh-HK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9446" y="1733252"/>
            <a:ext cx="3813107" cy="4759623"/>
          </a:xfrm>
        </p:spPr>
      </p:pic>
      <p:grpSp>
        <p:nvGrpSpPr>
          <p:cNvPr id="160" name="成组"/>
          <p:cNvGrpSpPr/>
          <p:nvPr/>
        </p:nvGrpSpPr>
        <p:grpSpPr>
          <a:xfrm>
            <a:off x="-41146" y="6717485"/>
            <a:ext cx="12275103" cy="140206"/>
            <a:chOff x="0" y="0"/>
            <a:chExt cx="24550205" cy="280411"/>
          </a:xfrm>
        </p:grpSpPr>
        <p:sp>
          <p:nvSpPr>
            <p:cNvPr id="156" name="矩形"/>
            <p:cNvSpPr/>
            <p:nvPr/>
          </p:nvSpPr>
          <p:spPr>
            <a:xfrm>
              <a:off x="0" y="110446"/>
              <a:ext cx="6636019" cy="169966"/>
            </a:xfrm>
            <a:prstGeom prst="rect">
              <a:avLst/>
            </a:prstGeom>
            <a:solidFill>
              <a:srgbClr val="37A0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7" name="矩形"/>
            <p:cNvSpPr/>
            <p:nvPr/>
          </p:nvSpPr>
          <p:spPr>
            <a:xfrm>
              <a:off x="6618513" y="0"/>
              <a:ext cx="4540831" cy="280412"/>
            </a:xfrm>
            <a:prstGeom prst="rect">
              <a:avLst/>
            </a:prstGeom>
            <a:solidFill>
              <a:srgbClr val="FF0019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8" name="矩形"/>
            <p:cNvSpPr/>
            <p:nvPr/>
          </p:nvSpPr>
          <p:spPr>
            <a:xfrm>
              <a:off x="11146970" y="0"/>
              <a:ext cx="5938228" cy="2804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9" name="矩形"/>
            <p:cNvSpPr/>
            <p:nvPr/>
          </p:nvSpPr>
          <p:spPr>
            <a:xfrm>
              <a:off x="17083622" y="0"/>
              <a:ext cx="7466584" cy="280412"/>
            </a:xfrm>
            <a:prstGeom prst="rect">
              <a:avLst/>
            </a:prstGeom>
            <a:solidFill>
              <a:srgbClr val="FFC8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</p:grpSp>
      <p:sp>
        <p:nvSpPr>
          <p:cNvPr id="4" name="副標題 2"/>
          <p:cNvSpPr>
            <a:spLocks noGrp="1"/>
          </p:cNvSpPr>
          <p:nvPr/>
        </p:nvSpPr>
        <p:spPr>
          <a:xfrm>
            <a:off x="1308100" y="633730"/>
            <a:ext cx="5380990" cy="780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4500" b="1" dirty="0">
                <a:latin typeface="+mj-lt"/>
                <a:ea typeface="+mj-lt"/>
              </a:rPr>
              <a:t>減幾多？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709930"/>
            <a:ext cx="551180" cy="54356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26</a:t>
            </a:fld>
            <a:endParaRPr lang="zh-HK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7126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793740" y="3106420"/>
            <a:ext cx="6636385" cy="1287780"/>
          </a:xfrm>
        </p:spPr>
        <p:txBody>
          <a:bodyPr>
            <a:normAutofit/>
          </a:bodyPr>
          <a:lstStyle/>
          <a:p>
            <a:r>
              <a:rPr lang="zh-TW" altLang="en-US" b="1" dirty="0">
                <a:ea typeface="+mj-lt"/>
              </a:rPr>
              <a:t>咁股市會點？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825" y="290195"/>
            <a:ext cx="1430655" cy="1419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95" y="4219575"/>
            <a:ext cx="1642110" cy="777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4985" y="3975100"/>
            <a:ext cx="1430655" cy="191960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27</a:t>
            </a:fld>
            <a:endParaRPr lang="zh-HK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6820" y="2710815"/>
            <a:ext cx="6932930" cy="2684145"/>
          </a:xfrm>
        </p:spPr>
      </p:pic>
      <p:grpSp>
        <p:nvGrpSpPr>
          <p:cNvPr id="160" name="成组"/>
          <p:cNvGrpSpPr/>
          <p:nvPr/>
        </p:nvGrpSpPr>
        <p:grpSpPr>
          <a:xfrm>
            <a:off x="-41146" y="6717485"/>
            <a:ext cx="12275103" cy="140206"/>
            <a:chOff x="0" y="0"/>
            <a:chExt cx="24550205" cy="280411"/>
          </a:xfrm>
        </p:grpSpPr>
        <p:sp>
          <p:nvSpPr>
            <p:cNvPr id="156" name="矩形"/>
            <p:cNvSpPr/>
            <p:nvPr/>
          </p:nvSpPr>
          <p:spPr>
            <a:xfrm>
              <a:off x="0" y="110446"/>
              <a:ext cx="6636019" cy="169966"/>
            </a:xfrm>
            <a:prstGeom prst="rect">
              <a:avLst/>
            </a:prstGeom>
            <a:solidFill>
              <a:srgbClr val="37A0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7" name="矩形"/>
            <p:cNvSpPr/>
            <p:nvPr/>
          </p:nvSpPr>
          <p:spPr>
            <a:xfrm>
              <a:off x="6618513" y="0"/>
              <a:ext cx="4540831" cy="280412"/>
            </a:xfrm>
            <a:prstGeom prst="rect">
              <a:avLst/>
            </a:prstGeom>
            <a:solidFill>
              <a:srgbClr val="FF0019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8" name="矩形"/>
            <p:cNvSpPr/>
            <p:nvPr/>
          </p:nvSpPr>
          <p:spPr>
            <a:xfrm>
              <a:off x="11146970" y="0"/>
              <a:ext cx="5938228" cy="2804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9" name="矩形"/>
            <p:cNvSpPr/>
            <p:nvPr/>
          </p:nvSpPr>
          <p:spPr>
            <a:xfrm>
              <a:off x="17083622" y="0"/>
              <a:ext cx="7466584" cy="280412"/>
            </a:xfrm>
            <a:prstGeom prst="rect">
              <a:avLst/>
            </a:prstGeom>
            <a:solidFill>
              <a:srgbClr val="FFC8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</p:grpSp>
      <p:sp>
        <p:nvSpPr>
          <p:cNvPr id="4" name="副標題 2"/>
          <p:cNvSpPr>
            <a:spLocks noGrp="1"/>
          </p:cNvSpPr>
          <p:nvPr/>
        </p:nvSpPr>
        <p:spPr>
          <a:xfrm>
            <a:off x="1308100" y="633730"/>
            <a:ext cx="5380990" cy="780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4500" b="1" dirty="0">
                <a:latin typeface="+mj-lt"/>
                <a:ea typeface="+mj-lt"/>
              </a:rPr>
              <a:t>好似都差不多了？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709930"/>
            <a:ext cx="551180" cy="54356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454785" y="1414145"/>
            <a:ext cx="155829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ea typeface="+mn-lt"/>
                <a:sym typeface="+mn-ea"/>
              </a:rPr>
              <a:t>（留意重點）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28</a:t>
            </a:fld>
            <a:endParaRPr lang="zh-HK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7612" y="2484755"/>
            <a:ext cx="8140315" cy="3163094"/>
          </a:xfrm>
        </p:spPr>
      </p:pic>
      <p:grpSp>
        <p:nvGrpSpPr>
          <p:cNvPr id="160" name="成组"/>
          <p:cNvGrpSpPr/>
          <p:nvPr/>
        </p:nvGrpSpPr>
        <p:grpSpPr>
          <a:xfrm>
            <a:off x="-41146" y="6717485"/>
            <a:ext cx="12275103" cy="140206"/>
            <a:chOff x="0" y="0"/>
            <a:chExt cx="24550205" cy="280411"/>
          </a:xfrm>
        </p:grpSpPr>
        <p:sp>
          <p:nvSpPr>
            <p:cNvPr id="156" name="矩形"/>
            <p:cNvSpPr/>
            <p:nvPr/>
          </p:nvSpPr>
          <p:spPr>
            <a:xfrm>
              <a:off x="0" y="110446"/>
              <a:ext cx="6636019" cy="169966"/>
            </a:xfrm>
            <a:prstGeom prst="rect">
              <a:avLst/>
            </a:prstGeom>
            <a:solidFill>
              <a:srgbClr val="37A0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7" name="矩形"/>
            <p:cNvSpPr/>
            <p:nvPr/>
          </p:nvSpPr>
          <p:spPr>
            <a:xfrm>
              <a:off x="6618513" y="0"/>
              <a:ext cx="4540831" cy="280412"/>
            </a:xfrm>
            <a:prstGeom prst="rect">
              <a:avLst/>
            </a:prstGeom>
            <a:solidFill>
              <a:srgbClr val="FF0019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8" name="矩形"/>
            <p:cNvSpPr/>
            <p:nvPr/>
          </p:nvSpPr>
          <p:spPr>
            <a:xfrm>
              <a:off x="11146970" y="0"/>
              <a:ext cx="5938228" cy="2804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9" name="矩形"/>
            <p:cNvSpPr/>
            <p:nvPr/>
          </p:nvSpPr>
          <p:spPr>
            <a:xfrm>
              <a:off x="17083622" y="0"/>
              <a:ext cx="7466584" cy="280412"/>
            </a:xfrm>
            <a:prstGeom prst="rect">
              <a:avLst/>
            </a:prstGeom>
            <a:solidFill>
              <a:srgbClr val="FFC8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</p:grpSp>
      <p:sp>
        <p:nvSpPr>
          <p:cNvPr id="4" name="副標題 2"/>
          <p:cNvSpPr>
            <a:spLocks noGrp="1"/>
          </p:cNvSpPr>
          <p:nvPr/>
        </p:nvSpPr>
        <p:spPr>
          <a:xfrm>
            <a:off x="1308100" y="633730"/>
            <a:ext cx="5380990" cy="780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4500" b="1" dirty="0">
                <a:latin typeface="+mj-lt"/>
                <a:ea typeface="+mj-lt"/>
              </a:rPr>
              <a:t>好似都差不多了？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709930"/>
            <a:ext cx="551180" cy="54356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454785" y="1414145"/>
            <a:ext cx="155829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ea typeface="+mn-lt"/>
                <a:sym typeface="+mn-ea"/>
              </a:rPr>
              <a:t>（留意重點）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29</a:t>
            </a:fld>
            <a:endParaRPr lang="zh-HK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成组"/>
          <p:cNvGrpSpPr/>
          <p:nvPr/>
        </p:nvGrpSpPr>
        <p:grpSpPr>
          <a:xfrm>
            <a:off x="-41146" y="6717485"/>
            <a:ext cx="12275103" cy="140206"/>
            <a:chOff x="0" y="0"/>
            <a:chExt cx="24550205" cy="280411"/>
          </a:xfrm>
        </p:grpSpPr>
        <p:sp>
          <p:nvSpPr>
            <p:cNvPr id="156" name="矩形"/>
            <p:cNvSpPr/>
            <p:nvPr/>
          </p:nvSpPr>
          <p:spPr>
            <a:xfrm>
              <a:off x="0" y="110446"/>
              <a:ext cx="6636019" cy="169966"/>
            </a:xfrm>
            <a:prstGeom prst="rect">
              <a:avLst/>
            </a:prstGeom>
            <a:solidFill>
              <a:srgbClr val="37A0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7" name="矩形"/>
            <p:cNvSpPr/>
            <p:nvPr/>
          </p:nvSpPr>
          <p:spPr>
            <a:xfrm>
              <a:off x="6618513" y="0"/>
              <a:ext cx="4540831" cy="280412"/>
            </a:xfrm>
            <a:prstGeom prst="rect">
              <a:avLst/>
            </a:prstGeom>
            <a:solidFill>
              <a:srgbClr val="FF0019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8" name="矩形"/>
            <p:cNvSpPr/>
            <p:nvPr/>
          </p:nvSpPr>
          <p:spPr>
            <a:xfrm>
              <a:off x="11146970" y="0"/>
              <a:ext cx="5938228" cy="2804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9" name="矩形"/>
            <p:cNvSpPr/>
            <p:nvPr/>
          </p:nvSpPr>
          <p:spPr>
            <a:xfrm>
              <a:off x="17083622" y="0"/>
              <a:ext cx="7466584" cy="280412"/>
            </a:xfrm>
            <a:prstGeom prst="rect">
              <a:avLst/>
            </a:prstGeom>
            <a:solidFill>
              <a:srgbClr val="FFC8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</p:grpSp>
      <p:sp>
        <p:nvSpPr>
          <p:cNvPr id="8" name="副標題 2"/>
          <p:cNvSpPr>
            <a:spLocks noGrp="1"/>
          </p:cNvSpPr>
          <p:nvPr/>
        </p:nvSpPr>
        <p:spPr>
          <a:xfrm>
            <a:off x="1308100" y="671830"/>
            <a:ext cx="5380990" cy="780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4500" b="1" dirty="0">
                <a:latin typeface="+mj-lt"/>
                <a:ea typeface="+mj-lt"/>
              </a:rPr>
              <a:t>時機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709930"/>
            <a:ext cx="551180" cy="54356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3</a:t>
            </a:fld>
            <a:endParaRPr lang="zh-HK" altLang="en-US"/>
          </a:p>
        </p:txBody>
      </p:sp>
      <p:sp>
        <p:nvSpPr>
          <p:cNvPr id="2" name="副標題 2"/>
          <p:cNvSpPr>
            <a:spLocks noGrp="1"/>
          </p:cNvSpPr>
          <p:nvPr/>
        </p:nvSpPr>
        <p:spPr>
          <a:xfrm>
            <a:off x="581025" y="2138045"/>
            <a:ext cx="7748270" cy="3508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 sz="2825" dirty="0">
                <a:ea typeface="+mj-lt"/>
                <a:cs typeface="+mn-lt"/>
              </a:rPr>
              <a:t>上次：10月23日，股市見底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 sz="2825" dirty="0">
                <a:ea typeface="+mj-lt"/>
                <a:cs typeface="+mn-lt"/>
              </a:rPr>
              <a:t>所有討論都講股災</a:t>
            </a:r>
          </a:p>
          <a:p>
            <a:pPr algn="l"/>
            <a:endParaRPr lang="zh-TW" altLang="en-US" sz="2825" dirty="0">
              <a:ea typeface="+mj-lt"/>
              <a:cs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 sz="2825" dirty="0">
                <a:ea typeface="+mj-lt"/>
                <a:cs typeface="+mn-lt"/>
              </a:rPr>
              <a:t>今次：5月6日，美國利息見頂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 sz="2825" dirty="0">
                <a:ea typeface="+mj-lt"/>
                <a:cs typeface="+mn-lt"/>
              </a:rPr>
              <a:t>所有討論都講減息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2255" y="2407285"/>
            <a:ext cx="4047490" cy="4018915"/>
          </a:xfrm>
        </p:spPr>
      </p:pic>
      <p:grpSp>
        <p:nvGrpSpPr>
          <p:cNvPr id="160" name="成组"/>
          <p:cNvGrpSpPr/>
          <p:nvPr/>
        </p:nvGrpSpPr>
        <p:grpSpPr>
          <a:xfrm>
            <a:off x="-41146" y="6717485"/>
            <a:ext cx="12275103" cy="140206"/>
            <a:chOff x="0" y="0"/>
            <a:chExt cx="24550205" cy="280411"/>
          </a:xfrm>
        </p:grpSpPr>
        <p:sp>
          <p:nvSpPr>
            <p:cNvPr id="156" name="矩形"/>
            <p:cNvSpPr/>
            <p:nvPr/>
          </p:nvSpPr>
          <p:spPr>
            <a:xfrm>
              <a:off x="0" y="110446"/>
              <a:ext cx="6636019" cy="169966"/>
            </a:xfrm>
            <a:prstGeom prst="rect">
              <a:avLst/>
            </a:prstGeom>
            <a:solidFill>
              <a:srgbClr val="37A0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7" name="矩形"/>
            <p:cNvSpPr/>
            <p:nvPr/>
          </p:nvSpPr>
          <p:spPr>
            <a:xfrm>
              <a:off x="6618513" y="0"/>
              <a:ext cx="4540831" cy="280412"/>
            </a:xfrm>
            <a:prstGeom prst="rect">
              <a:avLst/>
            </a:prstGeom>
            <a:solidFill>
              <a:srgbClr val="FF0019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8" name="矩形"/>
            <p:cNvSpPr/>
            <p:nvPr/>
          </p:nvSpPr>
          <p:spPr>
            <a:xfrm>
              <a:off x="11146970" y="0"/>
              <a:ext cx="5938228" cy="2804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9" name="矩形"/>
            <p:cNvSpPr/>
            <p:nvPr/>
          </p:nvSpPr>
          <p:spPr>
            <a:xfrm>
              <a:off x="17083622" y="0"/>
              <a:ext cx="7466584" cy="280412"/>
            </a:xfrm>
            <a:prstGeom prst="rect">
              <a:avLst/>
            </a:prstGeom>
            <a:solidFill>
              <a:srgbClr val="FFC8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</p:grpSp>
      <p:sp>
        <p:nvSpPr>
          <p:cNvPr id="4" name="副標題 2"/>
          <p:cNvSpPr>
            <a:spLocks noGrp="1"/>
          </p:cNvSpPr>
          <p:nvPr/>
        </p:nvSpPr>
        <p:spPr>
          <a:xfrm>
            <a:off x="1308100" y="633730"/>
            <a:ext cx="5380990" cy="780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4500" b="1" dirty="0">
                <a:latin typeface="+mj-lt"/>
                <a:ea typeface="+mj-lt"/>
              </a:rPr>
              <a:t>而家買唔買得？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709930"/>
            <a:ext cx="551180" cy="54356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454785" y="1414145"/>
            <a:ext cx="178752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ea typeface="+mn-lt"/>
                <a:sym typeface="+mn-ea"/>
              </a:rPr>
              <a:t>（又留意重點）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30</a:t>
            </a:fld>
            <a:endParaRPr lang="zh-HK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4346" y="2016760"/>
            <a:ext cx="3958837" cy="4351338"/>
          </a:xfrm>
        </p:spPr>
      </p:pic>
      <p:grpSp>
        <p:nvGrpSpPr>
          <p:cNvPr id="160" name="成组"/>
          <p:cNvGrpSpPr/>
          <p:nvPr/>
        </p:nvGrpSpPr>
        <p:grpSpPr>
          <a:xfrm>
            <a:off x="-41146" y="6717485"/>
            <a:ext cx="12275103" cy="140206"/>
            <a:chOff x="0" y="0"/>
            <a:chExt cx="24550205" cy="280411"/>
          </a:xfrm>
        </p:grpSpPr>
        <p:sp>
          <p:nvSpPr>
            <p:cNvPr id="156" name="矩形"/>
            <p:cNvSpPr/>
            <p:nvPr/>
          </p:nvSpPr>
          <p:spPr>
            <a:xfrm>
              <a:off x="0" y="110446"/>
              <a:ext cx="6636019" cy="169966"/>
            </a:xfrm>
            <a:prstGeom prst="rect">
              <a:avLst/>
            </a:prstGeom>
            <a:solidFill>
              <a:srgbClr val="37A0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7" name="矩形"/>
            <p:cNvSpPr/>
            <p:nvPr/>
          </p:nvSpPr>
          <p:spPr>
            <a:xfrm>
              <a:off x="6618513" y="0"/>
              <a:ext cx="4540831" cy="280412"/>
            </a:xfrm>
            <a:prstGeom prst="rect">
              <a:avLst/>
            </a:prstGeom>
            <a:solidFill>
              <a:srgbClr val="FF0019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8" name="矩形"/>
            <p:cNvSpPr/>
            <p:nvPr/>
          </p:nvSpPr>
          <p:spPr>
            <a:xfrm>
              <a:off x="11146970" y="0"/>
              <a:ext cx="5938228" cy="2804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9" name="矩形"/>
            <p:cNvSpPr/>
            <p:nvPr/>
          </p:nvSpPr>
          <p:spPr>
            <a:xfrm>
              <a:off x="17083622" y="0"/>
              <a:ext cx="7466584" cy="280412"/>
            </a:xfrm>
            <a:prstGeom prst="rect">
              <a:avLst/>
            </a:prstGeom>
            <a:solidFill>
              <a:srgbClr val="FFC8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</p:grpSp>
      <p:sp>
        <p:nvSpPr>
          <p:cNvPr id="4" name="副標題 2"/>
          <p:cNvSpPr>
            <a:spLocks noGrp="1"/>
          </p:cNvSpPr>
          <p:nvPr/>
        </p:nvSpPr>
        <p:spPr>
          <a:xfrm>
            <a:off x="1308100" y="633730"/>
            <a:ext cx="5380990" cy="780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4500" b="1" dirty="0">
                <a:latin typeface="+mj-lt"/>
                <a:ea typeface="+mj-lt"/>
              </a:rPr>
              <a:t>定減息先買？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709930"/>
            <a:ext cx="551180" cy="54356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454785" y="1414145"/>
            <a:ext cx="201676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ea typeface="+mn-lt"/>
                <a:sym typeface="+mn-ea"/>
              </a:rPr>
              <a:t>（又又留意重點）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31</a:t>
            </a:fld>
            <a:endParaRPr lang="zh-HK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6195" y="1800225"/>
            <a:ext cx="6691630" cy="4531995"/>
          </a:xfrm>
        </p:spPr>
      </p:pic>
      <p:grpSp>
        <p:nvGrpSpPr>
          <p:cNvPr id="160" name="成组"/>
          <p:cNvGrpSpPr/>
          <p:nvPr/>
        </p:nvGrpSpPr>
        <p:grpSpPr>
          <a:xfrm>
            <a:off x="-41146" y="6717485"/>
            <a:ext cx="12275103" cy="140206"/>
            <a:chOff x="0" y="0"/>
            <a:chExt cx="24550205" cy="280411"/>
          </a:xfrm>
        </p:grpSpPr>
        <p:sp>
          <p:nvSpPr>
            <p:cNvPr id="156" name="矩形"/>
            <p:cNvSpPr/>
            <p:nvPr/>
          </p:nvSpPr>
          <p:spPr>
            <a:xfrm>
              <a:off x="0" y="110446"/>
              <a:ext cx="6636019" cy="169966"/>
            </a:xfrm>
            <a:prstGeom prst="rect">
              <a:avLst/>
            </a:prstGeom>
            <a:solidFill>
              <a:srgbClr val="37A0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7" name="矩形"/>
            <p:cNvSpPr/>
            <p:nvPr/>
          </p:nvSpPr>
          <p:spPr>
            <a:xfrm>
              <a:off x="6618513" y="0"/>
              <a:ext cx="4540831" cy="280412"/>
            </a:xfrm>
            <a:prstGeom prst="rect">
              <a:avLst/>
            </a:prstGeom>
            <a:solidFill>
              <a:srgbClr val="FF0019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8" name="矩形"/>
            <p:cNvSpPr/>
            <p:nvPr/>
          </p:nvSpPr>
          <p:spPr>
            <a:xfrm>
              <a:off x="11146970" y="0"/>
              <a:ext cx="5938228" cy="2804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9" name="矩形"/>
            <p:cNvSpPr/>
            <p:nvPr/>
          </p:nvSpPr>
          <p:spPr>
            <a:xfrm>
              <a:off x="17083622" y="0"/>
              <a:ext cx="7466584" cy="280412"/>
            </a:xfrm>
            <a:prstGeom prst="rect">
              <a:avLst/>
            </a:prstGeom>
            <a:solidFill>
              <a:srgbClr val="FFC8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</p:grpSp>
      <p:sp>
        <p:nvSpPr>
          <p:cNvPr id="5" name="副標題 2"/>
          <p:cNvSpPr>
            <a:spLocks noGrp="1"/>
          </p:cNvSpPr>
          <p:nvPr/>
        </p:nvSpPr>
        <p:spPr>
          <a:xfrm>
            <a:off x="1308100" y="633730"/>
            <a:ext cx="5380990" cy="780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4500" b="1" dirty="0">
                <a:latin typeface="+mj-lt"/>
                <a:ea typeface="+mj-lt"/>
              </a:rPr>
              <a:t>你話呢？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709930"/>
            <a:ext cx="551180" cy="54356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32</a:t>
            </a:fld>
            <a:endParaRPr lang="zh-HK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1025" y="1806575"/>
            <a:ext cx="8564880" cy="3940175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ea typeface="+mn-lt"/>
              </a:rPr>
              <a:t>最後一次加息前半年，股市已見底</a:t>
            </a:r>
            <a:endParaRPr lang="en-US" altLang="zh-TW" sz="2400" dirty="0">
              <a:ea typeface="+mn-lt"/>
            </a:endParaRPr>
          </a:p>
          <a:p>
            <a:r>
              <a:rPr lang="zh-TW" altLang="en-US" sz="2400" dirty="0">
                <a:ea typeface="+mn-lt"/>
              </a:rPr>
              <a:t>最後一次加息後半年，差不多減息</a:t>
            </a:r>
            <a:endParaRPr lang="en-US" altLang="zh-TW" sz="2400" dirty="0">
              <a:ea typeface="+mn-lt"/>
            </a:endParaRPr>
          </a:p>
          <a:p>
            <a:r>
              <a:rPr lang="zh-TW" altLang="en-US" sz="2400" dirty="0">
                <a:ea typeface="+mn-lt"/>
              </a:rPr>
              <a:t>但最後一次加息後半年，多數股市表現麻麻</a:t>
            </a:r>
            <a:endParaRPr lang="en-US" altLang="zh-TW" sz="2400" dirty="0">
              <a:ea typeface="+mn-lt"/>
            </a:endParaRPr>
          </a:p>
          <a:p>
            <a:r>
              <a:rPr lang="zh-TW" altLang="en-US" sz="2400" dirty="0">
                <a:ea typeface="+mn-lt"/>
              </a:rPr>
              <a:t>現時並非最好時機</a:t>
            </a:r>
            <a:endParaRPr lang="en-US" altLang="zh-TW" sz="2400" dirty="0">
              <a:ea typeface="+mn-lt"/>
            </a:endParaRPr>
          </a:p>
          <a:p>
            <a:r>
              <a:rPr lang="zh-TW" altLang="en-US" sz="2400" dirty="0">
                <a:ea typeface="+mn-lt"/>
              </a:rPr>
              <a:t>減息周期一般表現較加息周期好（些少）</a:t>
            </a:r>
            <a:endParaRPr lang="en-US" altLang="zh-TW" sz="2400" dirty="0">
              <a:ea typeface="+mn-lt"/>
            </a:endParaRPr>
          </a:p>
          <a:p>
            <a:endParaRPr lang="en-US" altLang="zh-HK" sz="2400" dirty="0">
              <a:ea typeface="+mn-lt"/>
            </a:endParaRPr>
          </a:p>
          <a:p>
            <a:r>
              <a:rPr lang="zh-TW" altLang="en-US" sz="2400" dirty="0">
                <a:ea typeface="+mn-lt"/>
              </a:rPr>
              <a:t>你係可以等減息先買（真係買先好）</a:t>
            </a:r>
            <a:endParaRPr lang="en-US" altLang="zh-TW" sz="2400" dirty="0">
              <a:ea typeface="+mn-lt"/>
            </a:endParaRPr>
          </a:p>
          <a:p>
            <a:r>
              <a:rPr lang="zh-TW" altLang="en-US" sz="2400" dirty="0">
                <a:ea typeface="+mn-lt"/>
              </a:rPr>
              <a:t>不過我就唔會等</a:t>
            </a:r>
            <a:endParaRPr lang="en-US" altLang="zh-HK" sz="2400" dirty="0">
              <a:ea typeface="+mn-lt"/>
            </a:endParaRPr>
          </a:p>
          <a:p>
            <a:endParaRPr lang="en-US" altLang="zh-HK" sz="2400" dirty="0">
              <a:ea typeface="+mn-lt"/>
            </a:endParaRPr>
          </a:p>
        </p:txBody>
      </p:sp>
      <p:grpSp>
        <p:nvGrpSpPr>
          <p:cNvPr id="160" name="成组"/>
          <p:cNvGrpSpPr/>
          <p:nvPr/>
        </p:nvGrpSpPr>
        <p:grpSpPr>
          <a:xfrm>
            <a:off x="-41146" y="6717485"/>
            <a:ext cx="12275103" cy="140206"/>
            <a:chOff x="0" y="0"/>
            <a:chExt cx="24550205" cy="280411"/>
          </a:xfrm>
        </p:grpSpPr>
        <p:sp>
          <p:nvSpPr>
            <p:cNvPr id="156" name="矩形"/>
            <p:cNvSpPr/>
            <p:nvPr/>
          </p:nvSpPr>
          <p:spPr>
            <a:xfrm>
              <a:off x="0" y="110446"/>
              <a:ext cx="6636019" cy="169966"/>
            </a:xfrm>
            <a:prstGeom prst="rect">
              <a:avLst/>
            </a:prstGeom>
            <a:solidFill>
              <a:srgbClr val="37A0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7" name="矩形"/>
            <p:cNvSpPr/>
            <p:nvPr/>
          </p:nvSpPr>
          <p:spPr>
            <a:xfrm>
              <a:off x="6618513" y="0"/>
              <a:ext cx="4540831" cy="280412"/>
            </a:xfrm>
            <a:prstGeom prst="rect">
              <a:avLst/>
            </a:prstGeom>
            <a:solidFill>
              <a:srgbClr val="FF0019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8" name="矩形"/>
            <p:cNvSpPr/>
            <p:nvPr/>
          </p:nvSpPr>
          <p:spPr>
            <a:xfrm>
              <a:off x="11146970" y="0"/>
              <a:ext cx="5938228" cy="2804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9" name="矩形"/>
            <p:cNvSpPr/>
            <p:nvPr/>
          </p:nvSpPr>
          <p:spPr>
            <a:xfrm>
              <a:off x="17083622" y="0"/>
              <a:ext cx="7466584" cy="280412"/>
            </a:xfrm>
            <a:prstGeom prst="rect">
              <a:avLst/>
            </a:prstGeom>
            <a:solidFill>
              <a:srgbClr val="FFC8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</p:grpSp>
      <p:sp>
        <p:nvSpPr>
          <p:cNvPr id="5" name="副標題 2"/>
          <p:cNvSpPr>
            <a:spLocks noGrp="1"/>
          </p:cNvSpPr>
          <p:nvPr/>
        </p:nvSpPr>
        <p:spPr>
          <a:xfrm>
            <a:off x="1308100" y="633730"/>
            <a:ext cx="5380990" cy="780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4500" b="1" dirty="0">
                <a:latin typeface="+mj-lt"/>
                <a:ea typeface="+mj-lt"/>
              </a:rPr>
              <a:t>結論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709930"/>
            <a:ext cx="551180" cy="54356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33</a:t>
            </a:fld>
            <a:endParaRPr lang="zh-HK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7126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47750" y="2352357"/>
            <a:ext cx="10096500" cy="128778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ea typeface="+mj-lt"/>
              </a:rPr>
              <a:t>黑天鵝：道指可能一日跌</a:t>
            </a:r>
            <a:r>
              <a:rPr lang="en-US" altLang="zh-TW" b="1" dirty="0">
                <a:ea typeface="+mj-lt"/>
              </a:rPr>
              <a:t>2000</a:t>
            </a:r>
            <a:r>
              <a:rPr lang="zh-TW" altLang="en-US" b="1" dirty="0">
                <a:ea typeface="+mj-lt"/>
              </a:rPr>
              <a:t>點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825" y="290195"/>
            <a:ext cx="1430655" cy="1419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95" y="4219575"/>
            <a:ext cx="1642110" cy="777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4985" y="3975100"/>
            <a:ext cx="1430655" cy="191960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34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812167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成组"/>
          <p:cNvGrpSpPr/>
          <p:nvPr/>
        </p:nvGrpSpPr>
        <p:grpSpPr>
          <a:xfrm>
            <a:off x="-41146" y="6717485"/>
            <a:ext cx="12275103" cy="140206"/>
            <a:chOff x="0" y="0"/>
            <a:chExt cx="24550205" cy="280411"/>
          </a:xfrm>
        </p:grpSpPr>
        <p:sp>
          <p:nvSpPr>
            <p:cNvPr id="156" name="矩形"/>
            <p:cNvSpPr/>
            <p:nvPr/>
          </p:nvSpPr>
          <p:spPr>
            <a:xfrm>
              <a:off x="0" y="110446"/>
              <a:ext cx="6636019" cy="169966"/>
            </a:xfrm>
            <a:prstGeom prst="rect">
              <a:avLst/>
            </a:prstGeom>
            <a:solidFill>
              <a:srgbClr val="37A0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7" name="矩形"/>
            <p:cNvSpPr/>
            <p:nvPr/>
          </p:nvSpPr>
          <p:spPr>
            <a:xfrm>
              <a:off x="6618513" y="0"/>
              <a:ext cx="4540831" cy="280412"/>
            </a:xfrm>
            <a:prstGeom prst="rect">
              <a:avLst/>
            </a:prstGeom>
            <a:solidFill>
              <a:srgbClr val="FF0019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8" name="矩形"/>
            <p:cNvSpPr/>
            <p:nvPr/>
          </p:nvSpPr>
          <p:spPr>
            <a:xfrm>
              <a:off x="11146970" y="0"/>
              <a:ext cx="5938228" cy="2804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9" name="矩形"/>
            <p:cNvSpPr/>
            <p:nvPr/>
          </p:nvSpPr>
          <p:spPr>
            <a:xfrm>
              <a:off x="17083622" y="0"/>
              <a:ext cx="7466584" cy="280412"/>
            </a:xfrm>
            <a:prstGeom prst="rect">
              <a:avLst/>
            </a:prstGeom>
            <a:solidFill>
              <a:srgbClr val="FFC8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</p:grpSp>
      <p:sp>
        <p:nvSpPr>
          <p:cNvPr id="5" name="副標題 2"/>
          <p:cNvSpPr>
            <a:spLocks noGrp="1"/>
          </p:cNvSpPr>
          <p:nvPr/>
        </p:nvSpPr>
        <p:spPr>
          <a:xfrm>
            <a:off x="1308100" y="633730"/>
            <a:ext cx="5380990" cy="780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4500" b="1" dirty="0">
                <a:latin typeface="+mj-lt"/>
                <a:ea typeface="+mj-lt"/>
              </a:rPr>
              <a:t>X - date</a:t>
            </a:r>
            <a:endParaRPr lang="zh-TW" altLang="en-US" sz="4500" b="1" dirty="0">
              <a:latin typeface="+mj-lt"/>
              <a:ea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709930"/>
            <a:ext cx="551180" cy="54356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35</a:t>
            </a:fld>
            <a:endParaRPr lang="zh-HK" altLang="en-US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77861405-4050-4043-5684-5F8F5DF9A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41844" y="1512192"/>
            <a:ext cx="5380990" cy="4573337"/>
          </a:xfrm>
        </p:spPr>
      </p:pic>
    </p:spTree>
    <p:extLst>
      <p:ext uri="{BB962C8B-B14F-4D97-AF65-F5344CB8AC3E}">
        <p14:creationId xmlns:p14="http://schemas.microsoft.com/office/powerpoint/2010/main" val="25271503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成组"/>
          <p:cNvGrpSpPr/>
          <p:nvPr/>
        </p:nvGrpSpPr>
        <p:grpSpPr>
          <a:xfrm>
            <a:off x="-41146" y="6717485"/>
            <a:ext cx="12275103" cy="140206"/>
            <a:chOff x="0" y="0"/>
            <a:chExt cx="24550205" cy="280411"/>
          </a:xfrm>
        </p:grpSpPr>
        <p:sp>
          <p:nvSpPr>
            <p:cNvPr id="156" name="矩形"/>
            <p:cNvSpPr/>
            <p:nvPr/>
          </p:nvSpPr>
          <p:spPr>
            <a:xfrm>
              <a:off x="0" y="110446"/>
              <a:ext cx="6636019" cy="169966"/>
            </a:xfrm>
            <a:prstGeom prst="rect">
              <a:avLst/>
            </a:prstGeom>
            <a:solidFill>
              <a:srgbClr val="37A0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7" name="矩形"/>
            <p:cNvSpPr/>
            <p:nvPr/>
          </p:nvSpPr>
          <p:spPr>
            <a:xfrm>
              <a:off x="6618513" y="0"/>
              <a:ext cx="4540831" cy="280412"/>
            </a:xfrm>
            <a:prstGeom prst="rect">
              <a:avLst/>
            </a:prstGeom>
            <a:solidFill>
              <a:srgbClr val="FF0019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8" name="矩形"/>
            <p:cNvSpPr/>
            <p:nvPr/>
          </p:nvSpPr>
          <p:spPr>
            <a:xfrm>
              <a:off x="11146970" y="0"/>
              <a:ext cx="5938228" cy="2804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9" name="矩形"/>
            <p:cNvSpPr/>
            <p:nvPr/>
          </p:nvSpPr>
          <p:spPr>
            <a:xfrm>
              <a:off x="17083622" y="0"/>
              <a:ext cx="7466584" cy="280412"/>
            </a:xfrm>
            <a:prstGeom prst="rect">
              <a:avLst/>
            </a:prstGeom>
            <a:solidFill>
              <a:srgbClr val="FFC8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</p:grpSp>
      <p:sp>
        <p:nvSpPr>
          <p:cNvPr id="5" name="副標題 2"/>
          <p:cNvSpPr>
            <a:spLocks noGrp="1"/>
          </p:cNvSpPr>
          <p:nvPr/>
        </p:nvSpPr>
        <p:spPr>
          <a:xfrm>
            <a:off x="1308100" y="633730"/>
            <a:ext cx="5380990" cy="780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4500" b="1" dirty="0">
                <a:latin typeface="+mj-lt"/>
                <a:ea typeface="+mj-lt"/>
              </a:rPr>
              <a:t>2011</a:t>
            </a:r>
            <a:r>
              <a:rPr lang="zh-TW" altLang="en-US" sz="4500" b="1" dirty="0">
                <a:latin typeface="+mj-lt"/>
                <a:ea typeface="+mj-lt"/>
              </a:rPr>
              <a:t>年玩過一次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709930"/>
            <a:ext cx="551180" cy="54356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36</a:t>
            </a:fld>
            <a:endParaRPr lang="zh-HK" altLang="en-US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9C03451E-89E6-851C-F9A2-94FD4FC6F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1789" y="1881458"/>
            <a:ext cx="10828422" cy="4152836"/>
          </a:xfrm>
        </p:spPr>
      </p:pic>
    </p:spTree>
    <p:extLst>
      <p:ext uri="{BB962C8B-B14F-4D97-AF65-F5344CB8AC3E}">
        <p14:creationId xmlns:p14="http://schemas.microsoft.com/office/powerpoint/2010/main" val="39726151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成组"/>
          <p:cNvGrpSpPr/>
          <p:nvPr/>
        </p:nvGrpSpPr>
        <p:grpSpPr>
          <a:xfrm>
            <a:off x="-41146" y="6717485"/>
            <a:ext cx="12275103" cy="140206"/>
            <a:chOff x="0" y="0"/>
            <a:chExt cx="24550205" cy="280411"/>
          </a:xfrm>
        </p:grpSpPr>
        <p:sp>
          <p:nvSpPr>
            <p:cNvPr id="156" name="矩形"/>
            <p:cNvSpPr/>
            <p:nvPr/>
          </p:nvSpPr>
          <p:spPr>
            <a:xfrm>
              <a:off x="0" y="110446"/>
              <a:ext cx="6636019" cy="169966"/>
            </a:xfrm>
            <a:prstGeom prst="rect">
              <a:avLst/>
            </a:prstGeom>
            <a:solidFill>
              <a:srgbClr val="37A0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7" name="矩形"/>
            <p:cNvSpPr/>
            <p:nvPr/>
          </p:nvSpPr>
          <p:spPr>
            <a:xfrm>
              <a:off x="6618513" y="0"/>
              <a:ext cx="4540831" cy="280412"/>
            </a:xfrm>
            <a:prstGeom prst="rect">
              <a:avLst/>
            </a:prstGeom>
            <a:solidFill>
              <a:srgbClr val="FF0019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8" name="矩形"/>
            <p:cNvSpPr/>
            <p:nvPr/>
          </p:nvSpPr>
          <p:spPr>
            <a:xfrm>
              <a:off x="11146970" y="0"/>
              <a:ext cx="5938228" cy="2804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9" name="矩形"/>
            <p:cNvSpPr/>
            <p:nvPr/>
          </p:nvSpPr>
          <p:spPr>
            <a:xfrm>
              <a:off x="17083622" y="0"/>
              <a:ext cx="7466584" cy="280412"/>
            </a:xfrm>
            <a:prstGeom prst="rect">
              <a:avLst/>
            </a:prstGeom>
            <a:solidFill>
              <a:srgbClr val="FFC8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</p:grpSp>
      <p:sp>
        <p:nvSpPr>
          <p:cNvPr id="5" name="副標題 2"/>
          <p:cNvSpPr>
            <a:spLocks noGrp="1"/>
          </p:cNvSpPr>
          <p:nvPr/>
        </p:nvSpPr>
        <p:spPr>
          <a:xfrm>
            <a:off x="1308099" y="633730"/>
            <a:ext cx="7959725" cy="780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4500" b="1" dirty="0">
                <a:latin typeface="+mj-lt"/>
                <a:ea typeface="+mj-lt"/>
              </a:rPr>
              <a:t>都幾大件事。美股一日跌７％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709930"/>
            <a:ext cx="551180" cy="54356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37</a:t>
            </a:fld>
            <a:endParaRPr lang="zh-HK" altLang="en-US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967311AB-538A-99EE-96A4-28CB82151A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5669" y="1884574"/>
            <a:ext cx="10900661" cy="3040804"/>
          </a:xfrm>
        </p:spPr>
      </p:pic>
    </p:spTree>
    <p:extLst>
      <p:ext uri="{BB962C8B-B14F-4D97-AF65-F5344CB8AC3E}">
        <p14:creationId xmlns:p14="http://schemas.microsoft.com/office/powerpoint/2010/main" val="26056543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成组"/>
          <p:cNvGrpSpPr/>
          <p:nvPr/>
        </p:nvGrpSpPr>
        <p:grpSpPr>
          <a:xfrm>
            <a:off x="-41146" y="6717485"/>
            <a:ext cx="12275103" cy="140206"/>
            <a:chOff x="0" y="0"/>
            <a:chExt cx="24550205" cy="280411"/>
          </a:xfrm>
        </p:grpSpPr>
        <p:sp>
          <p:nvSpPr>
            <p:cNvPr id="156" name="矩形"/>
            <p:cNvSpPr/>
            <p:nvPr/>
          </p:nvSpPr>
          <p:spPr>
            <a:xfrm>
              <a:off x="0" y="110446"/>
              <a:ext cx="6636019" cy="169966"/>
            </a:xfrm>
            <a:prstGeom prst="rect">
              <a:avLst/>
            </a:prstGeom>
            <a:solidFill>
              <a:srgbClr val="37A0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7" name="矩形"/>
            <p:cNvSpPr/>
            <p:nvPr/>
          </p:nvSpPr>
          <p:spPr>
            <a:xfrm>
              <a:off x="6618513" y="0"/>
              <a:ext cx="4540831" cy="280412"/>
            </a:xfrm>
            <a:prstGeom prst="rect">
              <a:avLst/>
            </a:prstGeom>
            <a:solidFill>
              <a:srgbClr val="FF0019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8" name="矩形"/>
            <p:cNvSpPr/>
            <p:nvPr/>
          </p:nvSpPr>
          <p:spPr>
            <a:xfrm>
              <a:off x="11146970" y="0"/>
              <a:ext cx="5938228" cy="2804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9" name="矩形"/>
            <p:cNvSpPr/>
            <p:nvPr/>
          </p:nvSpPr>
          <p:spPr>
            <a:xfrm>
              <a:off x="17083622" y="0"/>
              <a:ext cx="7466584" cy="280412"/>
            </a:xfrm>
            <a:prstGeom prst="rect">
              <a:avLst/>
            </a:prstGeom>
            <a:solidFill>
              <a:srgbClr val="FFC8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</p:grpSp>
      <p:sp>
        <p:nvSpPr>
          <p:cNvPr id="5" name="副標題 2"/>
          <p:cNvSpPr>
            <a:spLocks noGrp="1"/>
          </p:cNvSpPr>
          <p:nvPr/>
        </p:nvSpPr>
        <p:spPr>
          <a:xfrm>
            <a:off x="1308100" y="633730"/>
            <a:ext cx="5380990" cy="780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4500" b="1" dirty="0">
                <a:latin typeface="+mj-lt"/>
                <a:ea typeface="+mj-lt"/>
              </a:rPr>
              <a:t>今年更危險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709930"/>
            <a:ext cx="551180" cy="54356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38</a:t>
            </a:fld>
            <a:endParaRPr lang="zh-HK" altLang="en-US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8FE7DEC2-8BDA-627C-A673-FDEFC66FA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8462" y="1375852"/>
            <a:ext cx="3475076" cy="5303268"/>
          </a:xfrm>
        </p:spPr>
      </p:pic>
    </p:spTree>
    <p:extLst>
      <p:ext uri="{BB962C8B-B14F-4D97-AF65-F5344CB8AC3E}">
        <p14:creationId xmlns:p14="http://schemas.microsoft.com/office/powerpoint/2010/main" val="12423138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成组"/>
          <p:cNvGrpSpPr/>
          <p:nvPr/>
        </p:nvGrpSpPr>
        <p:grpSpPr>
          <a:xfrm>
            <a:off x="-41146" y="6717485"/>
            <a:ext cx="12275103" cy="140206"/>
            <a:chOff x="0" y="0"/>
            <a:chExt cx="24550205" cy="280411"/>
          </a:xfrm>
        </p:grpSpPr>
        <p:sp>
          <p:nvSpPr>
            <p:cNvPr id="156" name="矩形"/>
            <p:cNvSpPr/>
            <p:nvPr/>
          </p:nvSpPr>
          <p:spPr>
            <a:xfrm>
              <a:off x="0" y="110446"/>
              <a:ext cx="6636019" cy="169966"/>
            </a:xfrm>
            <a:prstGeom prst="rect">
              <a:avLst/>
            </a:prstGeom>
            <a:solidFill>
              <a:srgbClr val="37A0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7" name="矩形"/>
            <p:cNvSpPr/>
            <p:nvPr/>
          </p:nvSpPr>
          <p:spPr>
            <a:xfrm>
              <a:off x="6618513" y="0"/>
              <a:ext cx="4540831" cy="280412"/>
            </a:xfrm>
            <a:prstGeom prst="rect">
              <a:avLst/>
            </a:prstGeom>
            <a:solidFill>
              <a:srgbClr val="FF0019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8" name="矩形"/>
            <p:cNvSpPr/>
            <p:nvPr/>
          </p:nvSpPr>
          <p:spPr>
            <a:xfrm>
              <a:off x="11146970" y="0"/>
              <a:ext cx="5938228" cy="2804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9" name="矩形"/>
            <p:cNvSpPr/>
            <p:nvPr/>
          </p:nvSpPr>
          <p:spPr>
            <a:xfrm>
              <a:off x="17083622" y="0"/>
              <a:ext cx="7466584" cy="280412"/>
            </a:xfrm>
            <a:prstGeom prst="rect">
              <a:avLst/>
            </a:prstGeom>
            <a:solidFill>
              <a:srgbClr val="FFC8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</p:grpSp>
      <p:sp>
        <p:nvSpPr>
          <p:cNvPr id="5" name="副標題 2"/>
          <p:cNvSpPr>
            <a:spLocks noGrp="1"/>
          </p:cNvSpPr>
          <p:nvPr/>
        </p:nvSpPr>
        <p:spPr>
          <a:xfrm>
            <a:off x="1308100" y="633730"/>
            <a:ext cx="5380990" cy="780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4500" b="1" dirty="0">
                <a:latin typeface="+mj-lt"/>
                <a:ea typeface="+mj-lt"/>
              </a:rPr>
              <a:t>今年更危險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709930"/>
            <a:ext cx="551180" cy="54356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39</a:t>
            </a:fld>
            <a:endParaRPr lang="zh-HK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024105B5-397E-0303-61B8-9ABBA0108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03319" y="1631834"/>
            <a:ext cx="4343947" cy="4592436"/>
          </a:xfrm>
        </p:spPr>
      </p:pic>
    </p:spTree>
    <p:extLst>
      <p:ext uri="{BB962C8B-B14F-4D97-AF65-F5344CB8AC3E}">
        <p14:creationId xmlns:p14="http://schemas.microsoft.com/office/powerpoint/2010/main" val="3294814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2"/>
          <a:srcRect l="4783" b="-954"/>
          <a:stretch>
            <a:fillRect/>
          </a:stretch>
        </p:blipFill>
        <p:spPr>
          <a:xfrm>
            <a:off x="1273810" y="2672715"/>
            <a:ext cx="8942705" cy="2317115"/>
          </a:xfrm>
        </p:spPr>
      </p:pic>
      <p:grpSp>
        <p:nvGrpSpPr>
          <p:cNvPr id="160" name="成组"/>
          <p:cNvGrpSpPr/>
          <p:nvPr/>
        </p:nvGrpSpPr>
        <p:grpSpPr>
          <a:xfrm>
            <a:off x="-41146" y="6717485"/>
            <a:ext cx="12275103" cy="140206"/>
            <a:chOff x="0" y="0"/>
            <a:chExt cx="24550205" cy="280411"/>
          </a:xfrm>
        </p:grpSpPr>
        <p:sp>
          <p:nvSpPr>
            <p:cNvPr id="156" name="矩形"/>
            <p:cNvSpPr/>
            <p:nvPr/>
          </p:nvSpPr>
          <p:spPr>
            <a:xfrm>
              <a:off x="0" y="110446"/>
              <a:ext cx="6636019" cy="169966"/>
            </a:xfrm>
            <a:prstGeom prst="rect">
              <a:avLst/>
            </a:prstGeom>
            <a:solidFill>
              <a:srgbClr val="37A0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7" name="矩形"/>
            <p:cNvSpPr/>
            <p:nvPr/>
          </p:nvSpPr>
          <p:spPr>
            <a:xfrm>
              <a:off x="6618513" y="0"/>
              <a:ext cx="4540831" cy="280412"/>
            </a:xfrm>
            <a:prstGeom prst="rect">
              <a:avLst/>
            </a:prstGeom>
            <a:solidFill>
              <a:srgbClr val="FF0019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8" name="矩形"/>
            <p:cNvSpPr/>
            <p:nvPr/>
          </p:nvSpPr>
          <p:spPr>
            <a:xfrm>
              <a:off x="11146970" y="0"/>
              <a:ext cx="5938228" cy="2804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9" name="矩形"/>
            <p:cNvSpPr/>
            <p:nvPr/>
          </p:nvSpPr>
          <p:spPr>
            <a:xfrm>
              <a:off x="17083622" y="0"/>
              <a:ext cx="7466584" cy="280412"/>
            </a:xfrm>
            <a:prstGeom prst="rect">
              <a:avLst/>
            </a:prstGeom>
            <a:solidFill>
              <a:srgbClr val="FFC8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</p:grpSp>
      <p:sp>
        <p:nvSpPr>
          <p:cNvPr id="6" name="副標題 2"/>
          <p:cNvSpPr>
            <a:spLocks noGrp="1"/>
          </p:cNvSpPr>
          <p:nvPr/>
        </p:nvSpPr>
        <p:spPr>
          <a:xfrm>
            <a:off x="368300" y="671830"/>
            <a:ext cx="5380990" cy="780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500" b="1" dirty="0">
                <a:latin typeface="+mj-lt"/>
                <a:ea typeface="+mj-lt"/>
              </a:rPr>
              <a:t>11月真人真事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709930"/>
            <a:ext cx="551180" cy="54356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4</a:t>
            </a:fld>
            <a:endParaRPr lang="zh-HK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7126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793740" y="3106420"/>
            <a:ext cx="6636385" cy="1287780"/>
          </a:xfrm>
        </p:spPr>
        <p:txBody>
          <a:bodyPr>
            <a:normAutofit/>
          </a:bodyPr>
          <a:lstStyle/>
          <a:p>
            <a:r>
              <a:rPr lang="zh-TW" altLang="en-US" b="1" dirty="0">
                <a:ea typeface="+mj-lt"/>
              </a:rPr>
              <a:t>資產配置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825" y="290195"/>
            <a:ext cx="1430655" cy="1419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95" y="4219575"/>
            <a:ext cx="1642110" cy="777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4985" y="3975100"/>
            <a:ext cx="1430655" cy="191960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40</a:t>
            </a:fld>
            <a:endParaRPr lang="zh-HK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87040" y="1253490"/>
            <a:ext cx="7547610" cy="1325880"/>
          </a:xfrm>
        </p:spPr>
        <p:txBody>
          <a:bodyPr/>
          <a:lstStyle/>
          <a:p>
            <a:r>
              <a:rPr lang="zh-TW" altLang="en-US" sz="3200" dirty="0">
                <a:latin typeface="+mn-lt"/>
                <a:ea typeface="+mn-lt"/>
              </a:rPr>
              <a:t>「睇死美金回落買新興市場」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5255" y="2465070"/>
            <a:ext cx="6507480" cy="3952240"/>
          </a:xfrm>
        </p:spPr>
      </p:pic>
      <p:grpSp>
        <p:nvGrpSpPr>
          <p:cNvPr id="160" name="成组"/>
          <p:cNvGrpSpPr/>
          <p:nvPr/>
        </p:nvGrpSpPr>
        <p:grpSpPr>
          <a:xfrm>
            <a:off x="-41146" y="6717485"/>
            <a:ext cx="12275103" cy="140206"/>
            <a:chOff x="0" y="0"/>
            <a:chExt cx="24550205" cy="280411"/>
          </a:xfrm>
        </p:grpSpPr>
        <p:sp>
          <p:nvSpPr>
            <p:cNvPr id="156" name="矩形"/>
            <p:cNvSpPr/>
            <p:nvPr/>
          </p:nvSpPr>
          <p:spPr>
            <a:xfrm>
              <a:off x="0" y="110446"/>
              <a:ext cx="6636019" cy="169966"/>
            </a:xfrm>
            <a:prstGeom prst="rect">
              <a:avLst/>
            </a:prstGeom>
            <a:solidFill>
              <a:srgbClr val="37A0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7" name="矩形"/>
            <p:cNvSpPr/>
            <p:nvPr/>
          </p:nvSpPr>
          <p:spPr>
            <a:xfrm>
              <a:off x="6618513" y="0"/>
              <a:ext cx="4540831" cy="280412"/>
            </a:xfrm>
            <a:prstGeom prst="rect">
              <a:avLst/>
            </a:prstGeom>
            <a:solidFill>
              <a:srgbClr val="FF0019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8" name="矩形"/>
            <p:cNvSpPr/>
            <p:nvPr/>
          </p:nvSpPr>
          <p:spPr>
            <a:xfrm>
              <a:off x="11146970" y="0"/>
              <a:ext cx="5938228" cy="2804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9" name="矩形"/>
            <p:cNvSpPr/>
            <p:nvPr/>
          </p:nvSpPr>
          <p:spPr>
            <a:xfrm>
              <a:off x="17083622" y="0"/>
              <a:ext cx="7466584" cy="280412"/>
            </a:xfrm>
            <a:prstGeom prst="rect">
              <a:avLst/>
            </a:prstGeom>
            <a:solidFill>
              <a:srgbClr val="FFC8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</p:grpSp>
      <p:sp>
        <p:nvSpPr>
          <p:cNvPr id="5" name="副標題 2"/>
          <p:cNvSpPr>
            <a:spLocks noGrp="1"/>
          </p:cNvSpPr>
          <p:nvPr/>
        </p:nvSpPr>
        <p:spPr>
          <a:xfrm>
            <a:off x="1308100" y="633730"/>
            <a:ext cx="5380990" cy="780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4500" b="1" dirty="0">
                <a:latin typeface="+mj-lt"/>
                <a:ea typeface="+mj-lt"/>
              </a:rPr>
              <a:t>反面教材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709930"/>
            <a:ext cx="551180" cy="5435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41</a:t>
            </a:fld>
            <a:endParaRPr lang="zh-HK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成组"/>
          <p:cNvGrpSpPr/>
          <p:nvPr/>
        </p:nvGrpSpPr>
        <p:grpSpPr>
          <a:xfrm>
            <a:off x="-41146" y="6717485"/>
            <a:ext cx="12275103" cy="140206"/>
            <a:chOff x="0" y="0"/>
            <a:chExt cx="24550205" cy="280411"/>
          </a:xfrm>
        </p:grpSpPr>
        <p:sp>
          <p:nvSpPr>
            <p:cNvPr id="156" name="矩形"/>
            <p:cNvSpPr/>
            <p:nvPr/>
          </p:nvSpPr>
          <p:spPr>
            <a:xfrm>
              <a:off x="0" y="110446"/>
              <a:ext cx="6636019" cy="169966"/>
            </a:xfrm>
            <a:prstGeom prst="rect">
              <a:avLst/>
            </a:prstGeom>
            <a:solidFill>
              <a:srgbClr val="37A0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7" name="矩形"/>
            <p:cNvSpPr/>
            <p:nvPr/>
          </p:nvSpPr>
          <p:spPr>
            <a:xfrm>
              <a:off x="6618513" y="0"/>
              <a:ext cx="4540831" cy="280412"/>
            </a:xfrm>
            <a:prstGeom prst="rect">
              <a:avLst/>
            </a:prstGeom>
            <a:solidFill>
              <a:srgbClr val="FF0019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8" name="矩形"/>
            <p:cNvSpPr/>
            <p:nvPr/>
          </p:nvSpPr>
          <p:spPr>
            <a:xfrm>
              <a:off x="11146970" y="0"/>
              <a:ext cx="5938228" cy="2804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9" name="矩形"/>
            <p:cNvSpPr/>
            <p:nvPr/>
          </p:nvSpPr>
          <p:spPr>
            <a:xfrm>
              <a:off x="17083622" y="0"/>
              <a:ext cx="7466584" cy="280412"/>
            </a:xfrm>
            <a:prstGeom prst="rect">
              <a:avLst/>
            </a:prstGeom>
            <a:solidFill>
              <a:srgbClr val="FFC8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</p:grpSp>
      <p:sp>
        <p:nvSpPr>
          <p:cNvPr id="5" name="副標題 2"/>
          <p:cNvSpPr>
            <a:spLocks noGrp="1"/>
          </p:cNvSpPr>
          <p:nvPr/>
        </p:nvSpPr>
        <p:spPr>
          <a:xfrm>
            <a:off x="1308100" y="633730"/>
            <a:ext cx="5380990" cy="780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4500" b="1" dirty="0">
                <a:latin typeface="+mj-lt"/>
                <a:ea typeface="+mj-lt"/>
              </a:rPr>
              <a:t>都係嗰幾味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709930"/>
            <a:ext cx="551180" cy="54356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42</a:t>
            </a:fld>
            <a:endParaRPr lang="zh-HK" altLang="en-US"/>
          </a:p>
        </p:txBody>
      </p:sp>
      <p:sp>
        <p:nvSpPr>
          <p:cNvPr id="2" name="副標題 2"/>
          <p:cNvSpPr>
            <a:spLocks noGrp="1"/>
          </p:cNvSpPr>
          <p:nvPr/>
        </p:nvSpPr>
        <p:spPr>
          <a:xfrm>
            <a:off x="581025" y="2176145"/>
            <a:ext cx="5380990" cy="780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sz="9600" dirty="0">
                <a:latin typeface="+mj-lt"/>
                <a:ea typeface="+mj-lt"/>
              </a:rPr>
              <a:t>100% 股票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sz="9600" dirty="0">
                <a:latin typeface="+mj-lt"/>
                <a:ea typeface="+mj-lt"/>
              </a:rPr>
              <a:t>地域分散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sz="9600" dirty="0">
                <a:latin typeface="+mj-lt"/>
                <a:ea typeface="+mj-lt"/>
              </a:rPr>
              <a:t>行業分散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sz="9600" dirty="0">
                <a:latin typeface="+mj-lt"/>
                <a:ea typeface="+mj-lt"/>
              </a:rPr>
              <a:t>買指數ETF為主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sz="9600" dirty="0">
                <a:latin typeface="+mj-lt"/>
                <a:ea typeface="+mj-lt"/>
              </a:rPr>
              <a:t>真係較睇好嘅有乜？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zh-TW" altLang="en-US" sz="9600" dirty="0">
              <a:latin typeface="+mj-lt"/>
              <a:ea typeface="+mj-lt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zh-TW" altLang="en-US" sz="9600" dirty="0">
              <a:latin typeface="+mj-lt"/>
              <a:ea typeface="+mj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成组"/>
          <p:cNvGrpSpPr/>
          <p:nvPr/>
        </p:nvGrpSpPr>
        <p:grpSpPr>
          <a:xfrm>
            <a:off x="-46861" y="-61140"/>
            <a:ext cx="12275103" cy="140206"/>
            <a:chOff x="0" y="0"/>
            <a:chExt cx="24550205" cy="280411"/>
          </a:xfrm>
        </p:grpSpPr>
        <p:sp>
          <p:nvSpPr>
            <p:cNvPr id="156" name="矩形"/>
            <p:cNvSpPr/>
            <p:nvPr/>
          </p:nvSpPr>
          <p:spPr>
            <a:xfrm>
              <a:off x="0" y="110446"/>
              <a:ext cx="6636019" cy="169966"/>
            </a:xfrm>
            <a:prstGeom prst="rect">
              <a:avLst/>
            </a:prstGeom>
            <a:solidFill>
              <a:srgbClr val="37A0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7" name="矩形"/>
            <p:cNvSpPr/>
            <p:nvPr/>
          </p:nvSpPr>
          <p:spPr>
            <a:xfrm>
              <a:off x="6618513" y="0"/>
              <a:ext cx="4540831" cy="280412"/>
            </a:xfrm>
            <a:prstGeom prst="rect">
              <a:avLst/>
            </a:prstGeom>
            <a:solidFill>
              <a:srgbClr val="FF0019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8" name="矩形"/>
            <p:cNvSpPr/>
            <p:nvPr/>
          </p:nvSpPr>
          <p:spPr>
            <a:xfrm>
              <a:off x="11146970" y="0"/>
              <a:ext cx="5938228" cy="2804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9" name="矩形"/>
            <p:cNvSpPr/>
            <p:nvPr/>
          </p:nvSpPr>
          <p:spPr>
            <a:xfrm>
              <a:off x="17083622" y="0"/>
              <a:ext cx="7466584" cy="280412"/>
            </a:xfrm>
            <a:prstGeom prst="rect">
              <a:avLst/>
            </a:prstGeom>
            <a:solidFill>
              <a:srgbClr val="FFC8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/>
              <a:t>43</a:t>
            </a:fld>
            <a:endParaRPr/>
          </a:p>
        </p:txBody>
      </p:sp>
      <p:sp>
        <p:nvSpPr>
          <p:cNvPr id="4" name="Text Box 3"/>
          <p:cNvSpPr txBox="1"/>
          <p:nvPr/>
        </p:nvSpPr>
        <p:spPr>
          <a:xfrm>
            <a:off x="2576195" y="3075940"/>
            <a:ext cx="7378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+mj-lt"/>
              </a:rPr>
              <a:t>如果我忽然多</a:t>
            </a:r>
            <a:r>
              <a:rPr lang="en-US" altLang="zh-TW" sz="5400" dirty="0">
                <a:latin typeface="+mj-lt"/>
              </a:rPr>
              <a:t>100</a:t>
            </a:r>
            <a:r>
              <a:rPr lang="zh-TW" altLang="en-US" sz="5400" dirty="0">
                <a:latin typeface="+mj-lt"/>
              </a:rPr>
              <a:t>萬</a:t>
            </a:r>
            <a:endParaRPr lang="en-US" sz="5400" dirty="0">
              <a:latin typeface="+mj-lt"/>
            </a:endParaRP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成组"/>
          <p:cNvGrpSpPr/>
          <p:nvPr/>
        </p:nvGrpSpPr>
        <p:grpSpPr>
          <a:xfrm>
            <a:off x="-41146" y="6717485"/>
            <a:ext cx="12275103" cy="140206"/>
            <a:chOff x="0" y="0"/>
            <a:chExt cx="24550205" cy="280411"/>
          </a:xfrm>
        </p:grpSpPr>
        <p:sp>
          <p:nvSpPr>
            <p:cNvPr id="156" name="矩形"/>
            <p:cNvSpPr/>
            <p:nvPr/>
          </p:nvSpPr>
          <p:spPr>
            <a:xfrm>
              <a:off x="0" y="110446"/>
              <a:ext cx="6636019" cy="169966"/>
            </a:xfrm>
            <a:prstGeom prst="rect">
              <a:avLst/>
            </a:prstGeom>
            <a:solidFill>
              <a:srgbClr val="37A0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7" name="矩形"/>
            <p:cNvSpPr/>
            <p:nvPr/>
          </p:nvSpPr>
          <p:spPr>
            <a:xfrm>
              <a:off x="6618513" y="0"/>
              <a:ext cx="4540831" cy="280412"/>
            </a:xfrm>
            <a:prstGeom prst="rect">
              <a:avLst/>
            </a:prstGeom>
            <a:solidFill>
              <a:srgbClr val="FF0019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8" name="矩形"/>
            <p:cNvSpPr/>
            <p:nvPr/>
          </p:nvSpPr>
          <p:spPr>
            <a:xfrm>
              <a:off x="11146970" y="0"/>
              <a:ext cx="5938228" cy="2804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9" name="矩形"/>
            <p:cNvSpPr/>
            <p:nvPr/>
          </p:nvSpPr>
          <p:spPr>
            <a:xfrm>
              <a:off x="17083622" y="0"/>
              <a:ext cx="7466584" cy="280412"/>
            </a:xfrm>
            <a:prstGeom prst="rect">
              <a:avLst/>
            </a:prstGeom>
            <a:solidFill>
              <a:srgbClr val="FFC8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</p:grpSp>
      <p:sp>
        <p:nvSpPr>
          <p:cNvPr id="5" name="副標題 2"/>
          <p:cNvSpPr>
            <a:spLocks noGrp="1"/>
          </p:cNvSpPr>
          <p:nvPr/>
        </p:nvSpPr>
        <p:spPr>
          <a:xfrm>
            <a:off x="1308100" y="633730"/>
            <a:ext cx="5380990" cy="780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4500" b="1" dirty="0">
                <a:latin typeface="+mj-lt"/>
                <a:ea typeface="+mj-lt"/>
              </a:rPr>
              <a:t>買乜？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709930"/>
            <a:ext cx="551180" cy="54356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239395" y="3830537"/>
            <a:ext cx="2743200" cy="365125"/>
          </a:xfrm>
        </p:spPr>
        <p:txBody>
          <a:bodyPr/>
          <a:lstStyle/>
          <a:p>
            <a:fld id="{6C0F77FC-9802-472D-9565-EA471F2A44F8}" type="slidenum">
              <a:rPr lang="zh-HK" altLang="en-US" smtClean="0"/>
              <a:t>44</a:t>
            </a:fld>
            <a:endParaRPr lang="zh-HK" altLang="en-US"/>
          </a:p>
        </p:txBody>
      </p:sp>
      <p:sp>
        <p:nvSpPr>
          <p:cNvPr id="2" name="副標題 2"/>
          <p:cNvSpPr>
            <a:spLocks noGrp="1"/>
          </p:cNvSpPr>
          <p:nvPr/>
        </p:nvSpPr>
        <p:spPr>
          <a:xfrm>
            <a:off x="581025" y="1614625"/>
            <a:ext cx="11382376" cy="780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endParaRPr lang="en-US" altLang="zh-TW" sz="3200" dirty="0">
              <a:latin typeface="+mj-lt"/>
              <a:ea typeface="+mj-lt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+mj-lt"/>
                <a:ea typeface="+mj-lt"/>
              </a:rPr>
              <a:t>大原則：睇你本身買咗乜</a:t>
            </a:r>
            <a:endParaRPr lang="en-US" altLang="zh-TW" sz="3200" dirty="0">
              <a:latin typeface="+mj-lt"/>
              <a:ea typeface="+mj-lt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+mj-lt"/>
                <a:ea typeface="+mj-lt"/>
              </a:rPr>
              <a:t>大原則：多數人都係買得太少股票</a:t>
            </a:r>
            <a:endParaRPr lang="en-US" altLang="zh-TW" sz="3200" dirty="0">
              <a:latin typeface="+mj-lt"/>
              <a:ea typeface="+mj-lt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altLang="zh-TW" sz="3200" dirty="0">
              <a:latin typeface="+mj-lt"/>
              <a:ea typeface="+mj-lt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sz="3200" b="1" dirty="0">
                <a:latin typeface="+mj-lt"/>
                <a:ea typeface="+mj-lt"/>
              </a:rPr>
              <a:t>我買：</a:t>
            </a:r>
            <a:r>
              <a:rPr lang="en-US" altLang="zh-TW" sz="3200" b="1" dirty="0">
                <a:latin typeface="+mj-lt"/>
                <a:ea typeface="+mj-lt"/>
              </a:rPr>
              <a:t>EMXC</a:t>
            </a:r>
            <a:r>
              <a:rPr lang="zh-TW" altLang="en-US" sz="3200" b="1" dirty="0">
                <a:latin typeface="+mj-lt"/>
                <a:ea typeface="+mj-lt"/>
              </a:rPr>
              <a:t>，</a:t>
            </a:r>
            <a:r>
              <a:rPr lang="en-US" altLang="zh-TW" sz="3200" b="1" dirty="0">
                <a:latin typeface="+mj-lt"/>
                <a:ea typeface="+mj-lt"/>
              </a:rPr>
              <a:t>IDEV</a:t>
            </a:r>
            <a:r>
              <a:rPr lang="zh-TW" altLang="en-US" sz="3200" b="1" dirty="0">
                <a:latin typeface="+mj-lt"/>
                <a:ea typeface="+mj-lt"/>
              </a:rPr>
              <a:t>，</a:t>
            </a:r>
            <a:r>
              <a:rPr lang="en-US" altLang="zh-TW" sz="3200" b="1" dirty="0">
                <a:latin typeface="+mj-lt"/>
                <a:ea typeface="+mj-lt"/>
              </a:rPr>
              <a:t> VOO</a:t>
            </a:r>
            <a:r>
              <a:rPr lang="zh-TW" altLang="en-US" sz="3200" b="1" dirty="0">
                <a:latin typeface="+mj-lt"/>
                <a:ea typeface="+mj-lt"/>
              </a:rPr>
              <a:t>，</a:t>
            </a:r>
            <a:r>
              <a:rPr lang="en-US" altLang="zh-TW" sz="3200" b="1" dirty="0">
                <a:latin typeface="+mj-lt"/>
                <a:ea typeface="+mj-lt"/>
              </a:rPr>
              <a:t>2800—</a:t>
            </a:r>
            <a:r>
              <a:rPr lang="zh-TW" altLang="en-US" sz="3200" b="1" dirty="0">
                <a:latin typeface="+mj-lt"/>
                <a:ea typeface="+mj-lt"/>
              </a:rPr>
              <a:t>　</a:t>
            </a:r>
            <a:r>
              <a:rPr lang="en-US" altLang="zh-TW" sz="3200" b="1" dirty="0">
                <a:latin typeface="+mj-lt"/>
                <a:ea typeface="+mj-lt"/>
              </a:rPr>
              <a:t>4-3-2-1</a:t>
            </a:r>
            <a:endParaRPr lang="zh-TW" altLang="en-US" sz="3200" b="1" dirty="0">
              <a:latin typeface="+mj-lt"/>
              <a:ea typeface="+mj-lt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sz="3200" b="1" dirty="0">
                <a:latin typeface="+mj-lt"/>
                <a:ea typeface="+mj-lt"/>
              </a:rPr>
              <a:t>或者：</a:t>
            </a:r>
            <a:r>
              <a:rPr lang="en-US" altLang="zh-TW" sz="3200" b="1" dirty="0">
                <a:latin typeface="+mj-lt"/>
                <a:ea typeface="+mj-lt"/>
              </a:rPr>
              <a:t>IWD</a:t>
            </a:r>
            <a:r>
              <a:rPr lang="zh-TW" altLang="en-US" sz="3200" b="1" dirty="0">
                <a:latin typeface="+mj-lt"/>
                <a:ea typeface="+mj-lt"/>
              </a:rPr>
              <a:t>，</a:t>
            </a:r>
            <a:r>
              <a:rPr lang="en-US" altLang="zh-TW" sz="3200" b="1" dirty="0">
                <a:latin typeface="+mj-lt"/>
                <a:ea typeface="+mj-lt"/>
              </a:rPr>
              <a:t>VB</a:t>
            </a:r>
            <a:endParaRPr lang="zh-TW" altLang="en-US" sz="3200" b="1" dirty="0">
              <a:latin typeface="+mj-lt"/>
              <a:ea typeface="+mj-lt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zh-TW" altLang="en-US" sz="3200" b="1" dirty="0">
              <a:latin typeface="+mj-lt"/>
              <a:ea typeface="+mj-lt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sz="3200" b="1" dirty="0">
                <a:latin typeface="+mj-lt"/>
                <a:ea typeface="+mj-lt"/>
              </a:rPr>
              <a:t>仲有：內銀，</a:t>
            </a:r>
            <a:r>
              <a:rPr lang="en-US" altLang="zh-TW" sz="3200" b="1" dirty="0">
                <a:latin typeface="+mj-lt"/>
                <a:ea typeface="+mj-lt"/>
              </a:rPr>
              <a:t>UOB/DBS</a:t>
            </a:r>
            <a:r>
              <a:rPr lang="zh-TW" altLang="en-US" sz="3200" b="1" dirty="0">
                <a:latin typeface="+mj-lt"/>
                <a:ea typeface="+mj-lt"/>
              </a:rPr>
              <a:t>，台積電，阿里巴巴，</a:t>
            </a:r>
            <a:r>
              <a:rPr lang="en-US" altLang="zh-TW" sz="3200" b="1" dirty="0">
                <a:latin typeface="+mj-lt"/>
                <a:ea typeface="+mj-lt"/>
              </a:rPr>
              <a:t>AMD</a:t>
            </a:r>
            <a:r>
              <a:rPr lang="zh-TW" altLang="en-US" sz="3200" b="1" dirty="0">
                <a:latin typeface="+mj-lt"/>
                <a:ea typeface="+mj-lt"/>
              </a:rPr>
              <a:t>，</a:t>
            </a:r>
            <a:r>
              <a:rPr lang="zh-TW" altLang="en-US" sz="3200" dirty="0">
                <a:latin typeface="+mj-lt"/>
                <a:ea typeface="+mj-lt"/>
              </a:rPr>
              <a:t>日本股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zh-TW" altLang="en-US" sz="3200" dirty="0">
              <a:latin typeface="+mj-lt"/>
              <a:ea typeface="+mj-lt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zh-TW" altLang="en-US" sz="3200" dirty="0">
              <a:latin typeface="+mj-lt"/>
              <a:ea typeface="+mj-lt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zh-TW" altLang="en-US" sz="3200" dirty="0">
              <a:latin typeface="+mj-lt"/>
              <a:ea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086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成组"/>
          <p:cNvGrpSpPr/>
          <p:nvPr/>
        </p:nvGrpSpPr>
        <p:grpSpPr>
          <a:xfrm>
            <a:off x="-41146" y="6717485"/>
            <a:ext cx="12275103" cy="140206"/>
            <a:chOff x="0" y="0"/>
            <a:chExt cx="24550205" cy="280411"/>
          </a:xfrm>
        </p:grpSpPr>
        <p:sp>
          <p:nvSpPr>
            <p:cNvPr id="156" name="矩形"/>
            <p:cNvSpPr/>
            <p:nvPr/>
          </p:nvSpPr>
          <p:spPr>
            <a:xfrm>
              <a:off x="0" y="110446"/>
              <a:ext cx="6636019" cy="169966"/>
            </a:xfrm>
            <a:prstGeom prst="rect">
              <a:avLst/>
            </a:prstGeom>
            <a:solidFill>
              <a:srgbClr val="37A0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7" name="矩形"/>
            <p:cNvSpPr/>
            <p:nvPr/>
          </p:nvSpPr>
          <p:spPr>
            <a:xfrm>
              <a:off x="6618513" y="0"/>
              <a:ext cx="4540831" cy="280412"/>
            </a:xfrm>
            <a:prstGeom prst="rect">
              <a:avLst/>
            </a:prstGeom>
            <a:solidFill>
              <a:srgbClr val="FF0019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8" name="矩形"/>
            <p:cNvSpPr/>
            <p:nvPr/>
          </p:nvSpPr>
          <p:spPr>
            <a:xfrm>
              <a:off x="11146970" y="0"/>
              <a:ext cx="5938228" cy="2804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9" name="矩形"/>
            <p:cNvSpPr/>
            <p:nvPr/>
          </p:nvSpPr>
          <p:spPr>
            <a:xfrm>
              <a:off x="17083622" y="0"/>
              <a:ext cx="7466584" cy="280412"/>
            </a:xfrm>
            <a:prstGeom prst="rect">
              <a:avLst/>
            </a:prstGeom>
            <a:solidFill>
              <a:srgbClr val="FFC8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</p:grpSp>
      <p:sp>
        <p:nvSpPr>
          <p:cNvPr id="6" name="Text Box 5"/>
          <p:cNvSpPr txBox="1"/>
          <p:nvPr/>
        </p:nvSpPr>
        <p:spPr>
          <a:xfrm>
            <a:off x="1424305" y="2058035"/>
            <a:ext cx="954849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ea typeface="+mn-lt"/>
              </a:rPr>
              <a:t>本資料僅供參考，並不構成任何投資建議、推薦、要約、邀約、招攬、誘使或邀請。投資涉及風險，投資產品價格可升可跌，有時大幅波動，包括可能會損失投資本金。投資者在作出任何投資決定前，應詳細參閱有關銷售文件及風險披露聲明，或取得獨立專業建議及仔細考慮所有相關風險因素後，結合自身需求審慎考慮並自行判斷其投資決定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ea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ea typeface="+mn-lt"/>
              </a:rPr>
              <a:t>本</a:t>
            </a:r>
            <a:r>
              <a:rPr lang="x-none" altLang="en-US" sz="2400">
                <a:ea typeface="+mn-lt"/>
              </a:rPr>
              <a:t>活動</a:t>
            </a:r>
            <a:r>
              <a:rPr lang="en-US" sz="2400">
                <a:ea typeface="+mn-lt"/>
              </a:rPr>
              <a:t>內主持及嘉賓的言論純屬個人意見並不代表</a:t>
            </a:r>
            <a:r>
              <a:rPr lang="x-none" altLang="en-US" sz="2400">
                <a:ea typeface="+mn-lt"/>
              </a:rPr>
              <a:t>長橋</a:t>
            </a:r>
            <a:r>
              <a:rPr lang="en-US" sz="2400">
                <a:ea typeface="+mn-lt"/>
              </a:rPr>
              <a:t>立場</a:t>
            </a:r>
            <a:r>
              <a:rPr lang="x-none" altLang="en-US" sz="2400">
                <a:ea typeface="+mn-lt"/>
              </a:rPr>
              <a:t>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/>
              <a:t>45</a:t>
            </a:fld>
            <a:endParaRPr/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33350"/>
            <a:ext cx="12192635" cy="6588125"/>
            <a:chOff x="0" y="425"/>
            <a:chExt cx="19201" cy="10375"/>
          </a:xfrm>
        </p:grpSpPr>
        <p:pic>
          <p:nvPicPr>
            <p:cNvPr id="166" name="图像" descr="图像"/>
            <p:cNvPicPr>
              <a:picLocks noChangeAspect="1"/>
            </p:cNvPicPr>
            <p:nvPr/>
          </p:nvPicPr>
          <p:blipFill>
            <a:blip r:embed="rId2"/>
            <a:srcRect l="-286" t="3611" r="-380" b="2121"/>
            <a:stretch>
              <a:fillRect/>
            </a:stretch>
          </p:blipFill>
          <p:spPr>
            <a:xfrm>
              <a:off x="0" y="1879"/>
              <a:ext cx="19201" cy="8921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  <p:sp>
          <p:nvSpPr>
            <p:cNvPr id="3" name="Rectangles 2"/>
            <p:cNvSpPr/>
            <p:nvPr/>
          </p:nvSpPr>
          <p:spPr>
            <a:xfrm>
              <a:off x="0" y="425"/>
              <a:ext cx="5415" cy="220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/>
              <a:t>46</a:t>
            </a:fld>
            <a:endParaRPr/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顯示屏 1920_1080(1)"/>
          <p:cNvPicPr>
            <a:picLocks noChangeAspect="1"/>
          </p:cNvPicPr>
          <p:nvPr/>
        </p:nvPicPr>
        <p:blipFill>
          <a:blip r:embed="rId2"/>
          <a:srcRect t="1585" r="-264" b="31271"/>
          <a:stretch>
            <a:fillRect/>
          </a:stretch>
        </p:blipFill>
        <p:spPr>
          <a:xfrm>
            <a:off x="6351905" y="0"/>
            <a:ext cx="5730875" cy="6825615"/>
          </a:xfrm>
          <a:prstGeom prst="rect">
            <a:avLst/>
          </a:prstGeom>
        </p:spPr>
      </p:pic>
      <p:pic>
        <p:nvPicPr>
          <p:cNvPr id="5" name="Picture 4" descr="顯示屏 1920_1080(1)"/>
          <p:cNvPicPr>
            <a:picLocks noChangeAspect="1"/>
          </p:cNvPicPr>
          <p:nvPr/>
        </p:nvPicPr>
        <p:blipFill>
          <a:blip r:embed="rId2"/>
          <a:srcRect l="8123" t="69499" r="57431" b="8154"/>
          <a:stretch>
            <a:fillRect/>
          </a:stretch>
        </p:blipFill>
        <p:spPr>
          <a:xfrm>
            <a:off x="829945" y="1421765"/>
            <a:ext cx="4684395" cy="5403850"/>
          </a:xfrm>
          <a:prstGeom prst="rect">
            <a:avLst/>
          </a:prstGeom>
        </p:spPr>
      </p:pic>
      <p:pic>
        <p:nvPicPr>
          <p:cNvPr id="4" name="Picture 3" descr="FB 1200_1200(1)"/>
          <p:cNvPicPr>
            <a:picLocks noChangeAspect="1"/>
          </p:cNvPicPr>
          <p:nvPr/>
        </p:nvPicPr>
        <p:blipFill>
          <a:blip r:embed="rId3"/>
          <a:srcRect l="39242" t="23342" r="10483" b="68026"/>
          <a:stretch>
            <a:fillRect/>
          </a:stretch>
        </p:blipFill>
        <p:spPr>
          <a:xfrm>
            <a:off x="173355" y="193040"/>
            <a:ext cx="5997575" cy="102997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/>
              <a:t>47</a:t>
            </a:fld>
            <a:endParaRPr/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成组"/>
          <p:cNvGrpSpPr/>
          <p:nvPr/>
        </p:nvGrpSpPr>
        <p:grpSpPr>
          <a:xfrm>
            <a:off x="-46861" y="-61140"/>
            <a:ext cx="12275103" cy="140206"/>
            <a:chOff x="0" y="0"/>
            <a:chExt cx="24550205" cy="280411"/>
          </a:xfrm>
        </p:grpSpPr>
        <p:sp>
          <p:nvSpPr>
            <p:cNvPr id="156" name="矩形"/>
            <p:cNvSpPr/>
            <p:nvPr/>
          </p:nvSpPr>
          <p:spPr>
            <a:xfrm>
              <a:off x="0" y="110446"/>
              <a:ext cx="6636019" cy="169966"/>
            </a:xfrm>
            <a:prstGeom prst="rect">
              <a:avLst/>
            </a:prstGeom>
            <a:solidFill>
              <a:srgbClr val="37A0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7" name="矩形"/>
            <p:cNvSpPr/>
            <p:nvPr/>
          </p:nvSpPr>
          <p:spPr>
            <a:xfrm>
              <a:off x="6618513" y="0"/>
              <a:ext cx="4540831" cy="280412"/>
            </a:xfrm>
            <a:prstGeom prst="rect">
              <a:avLst/>
            </a:prstGeom>
            <a:solidFill>
              <a:srgbClr val="FF0019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8" name="矩形"/>
            <p:cNvSpPr/>
            <p:nvPr/>
          </p:nvSpPr>
          <p:spPr>
            <a:xfrm>
              <a:off x="11146970" y="0"/>
              <a:ext cx="5938228" cy="2804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9" name="矩形"/>
            <p:cNvSpPr/>
            <p:nvPr/>
          </p:nvSpPr>
          <p:spPr>
            <a:xfrm>
              <a:off x="17083622" y="0"/>
              <a:ext cx="7466584" cy="280412"/>
            </a:xfrm>
            <a:prstGeom prst="rect">
              <a:avLst/>
            </a:prstGeom>
            <a:solidFill>
              <a:srgbClr val="FFC8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/>
              <a:t>48</a:t>
            </a:fld>
            <a:endParaRPr/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80" y="456201"/>
            <a:ext cx="380570" cy="38057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63" name="longbridgeapp.com"/>
          <p:cNvSpPr txBox="1"/>
          <p:nvPr/>
        </p:nvSpPr>
        <p:spPr>
          <a:xfrm>
            <a:off x="10650538" y="498976"/>
            <a:ext cx="988382" cy="10985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l" defTabSz="914400">
              <a:lnSpc>
                <a:spcPct val="90000"/>
              </a:lnSpc>
              <a:defRPr sz="1600">
                <a:solidFill>
                  <a:srgbClr val="000000"/>
                </a:solidFill>
                <a:latin typeface="Cera Pro Regular"/>
                <a:ea typeface="Cera Pro Regular"/>
                <a:cs typeface="Cera Pro Regular"/>
                <a:sym typeface="Cera Pro Regular"/>
              </a:defRPr>
            </a:lvl1pPr>
          </a:lstStyle>
          <a:p>
            <a:r>
              <a:rPr sz="800"/>
              <a:t>longbridgeapp.com</a:t>
            </a:r>
          </a:p>
        </p:txBody>
      </p:sp>
      <p:sp>
        <p:nvSpPr>
          <p:cNvPr id="164" name="PART 01"/>
          <p:cNvSpPr txBox="1"/>
          <p:nvPr/>
        </p:nvSpPr>
        <p:spPr>
          <a:xfrm>
            <a:off x="7805738" y="498976"/>
            <a:ext cx="988382" cy="10985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l" defTabSz="914400">
              <a:lnSpc>
                <a:spcPct val="90000"/>
              </a:lnSpc>
              <a:defRPr sz="1600">
                <a:solidFill>
                  <a:srgbClr val="000000"/>
                </a:solidFill>
                <a:latin typeface="Cera Pro Regular"/>
                <a:ea typeface="Cera Pro Regular"/>
                <a:cs typeface="Cera Pro Regular"/>
                <a:sym typeface="Cera Pro Regular"/>
              </a:defRPr>
            </a:lvl1pPr>
          </a:lstStyle>
          <a:p>
            <a:r>
              <a:rPr sz="800"/>
              <a:t>PART 01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/>
              <a:t>49</a:t>
            </a:fld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2"/>
          <a:srcRect t="5505" r="340"/>
          <a:stretch>
            <a:fillRect/>
          </a:stretch>
        </p:blipFill>
        <p:spPr>
          <a:xfrm>
            <a:off x="2837815" y="1724660"/>
            <a:ext cx="6516370" cy="4262120"/>
          </a:xfrm>
        </p:spPr>
      </p:pic>
      <p:grpSp>
        <p:nvGrpSpPr>
          <p:cNvPr id="160" name="成组"/>
          <p:cNvGrpSpPr/>
          <p:nvPr/>
        </p:nvGrpSpPr>
        <p:grpSpPr>
          <a:xfrm>
            <a:off x="-41146" y="6717485"/>
            <a:ext cx="12275103" cy="140206"/>
            <a:chOff x="0" y="0"/>
            <a:chExt cx="24550205" cy="280411"/>
          </a:xfrm>
        </p:grpSpPr>
        <p:sp>
          <p:nvSpPr>
            <p:cNvPr id="156" name="矩形"/>
            <p:cNvSpPr/>
            <p:nvPr/>
          </p:nvSpPr>
          <p:spPr>
            <a:xfrm>
              <a:off x="0" y="110446"/>
              <a:ext cx="6636019" cy="169966"/>
            </a:xfrm>
            <a:prstGeom prst="rect">
              <a:avLst/>
            </a:prstGeom>
            <a:solidFill>
              <a:srgbClr val="37A0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7" name="矩形"/>
            <p:cNvSpPr/>
            <p:nvPr/>
          </p:nvSpPr>
          <p:spPr>
            <a:xfrm>
              <a:off x="6618513" y="0"/>
              <a:ext cx="4540831" cy="280412"/>
            </a:xfrm>
            <a:prstGeom prst="rect">
              <a:avLst/>
            </a:prstGeom>
            <a:solidFill>
              <a:srgbClr val="FF0019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8" name="矩形"/>
            <p:cNvSpPr/>
            <p:nvPr/>
          </p:nvSpPr>
          <p:spPr>
            <a:xfrm>
              <a:off x="11146970" y="0"/>
              <a:ext cx="5938228" cy="2804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9" name="矩形"/>
            <p:cNvSpPr/>
            <p:nvPr/>
          </p:nvSpPr>
          <p:spPr>
            <a:xfrm>
              <a:off x="17083622" y="0"/>
              <a:ext cx="7466584" cy="280412"/>
            </a:xfrm>
            <a:prstGeom prst="rect">
              <a:avLst/>
            </a:prstGeom>
            <a:solidFill>
              <a:srgbClr val="FFC8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</p:grpSp>
      <p:sp>
        <p:nvSpPr>
          <p:cNvPr id="8" name="副標題 2"/>
          <p:cNvSpPr>
            <a:spLocks noGrp="1"/>
          </p:cNvSpPr>
          <p:nvPr/>
        </p:nvSpPr>
        <p:spPr>
          <a:xfrm>
            <a:off x="1308100" y="671830"/>
            <a:ext cx="5380990" cy="780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4500" b="1" dirty="0">
                <a:latin typeface="+mj-lt"/>
                <a:ea typeface="+mj-lt"/>
              </a:rPr>
              <a:t>反彈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709930"/>
            <a:ext cx="551180" cy="54356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5</a:t>
            </a:fld>
            <a:endParaRPr lang="zh-HK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rcRect t="4867" r="-59"/>
          <a:stretch>
            <a:fillRect/>
          </a:stretch>
        </p:blipFill>
        <p:spPr>
          <a:xfrm>
            <a:off x="2679065" y="2080260"/>
            <a:ext cx="6413500" cy="4009390"/>
          </a:xfrm>
        </p:spPr>
      </p:pic>
      <p:grpSp>
        <p:nvGrpSpPr>
          <p:cNvPr id="160" name="成组"/>
          <p:cNvGrpSpPr/>
          <p:nvPr/>
        </p:nvGrpSpPr>
        <p:grpSpPr>
          <a:xfrm>
            <a:off x="-41146" y="6717485"/>
            <a:ext cx="12275103" cy="140206"/>
            <a:chOff x="0" y="0"/>
            <a:chExt cx="24550205" cy="280411"/>
          </a:xfrm>
        </p:grpSpPr>
        <p:sp>
          <p:nvSpPr>
            <p:cNvPr id="156" name="矩形"/>
            <p:cNvSpPr/>
            <p:nvPr/>
          </p:nvSpPr>
          <p:spPr>
            <a:xfrm>
              <a:off x="0" y="110446"/>
              <a:ext cx="6636019" cy="169966"/>
            </a:xfrm>
            <a:prstGeom prst="rect">
              <a:avLst/>
            </a:prstGeom>
            <a:solidFill>
              <a:srgbClr val="37A0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7" name="矩形"/>
            <p:cNvSpPr/>
            <p:nvPr/>
          </p:nvSpPr>
          <p:spPr>
            <a:xfrm>
              <a:off x="6618513" y="0"/>
              <a:ext cx="4540831" cy="280412"/>
            </a:xfrm>
            <a:prstGeom prst="rect">
              <a:avLst/>
            </a:prstGeom>
            <a:solidFill>
              <a:srgbClr val="FF0019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8" name="矩形"/>
            <p:cNvSpPr/>
            <p:nvPr/>
          </p:nvSpPr>
          <p:spPr>
            <a:xfrm>
              <a:off x="11146970" y="0"/>
              <a:ext cx="5938228" cy="2804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9" name="矩形"/>
            <p:cNvSpPr/>
            <p:nvPr/>
          </p:nvSpPr>
          <p:spPr>
            <a:xfrm>
              <a:off x="17083622" y="0"/>
              <a:ext cx="7466584" cy="280412"/>
            </a:xfrm>
            <a:prstGeom prst="rect">
              <a:avLst/>
            </a:prstGeom>
            <a:solidFill>
              <a:srgbClr val="FFC8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</p:grpSp>
      <p:sp>
        <p:nvSpPr>
          <p:cNvPr id="8" name="副標題 2"/>
          <p:cNvSpPr>
            <a:spLocks noGrp="1"/>
          </p:cNvSpPr>
          <p:nvPr/>
        </p:nvSpPr>
        <p:spPr>
          <a:xfrm>
            <a:off x="1308100" y="671830"/>
            <a:ext cx="5380990" cy="780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4500" b="1" dirty="0">
                <a:latin typeface="+mj-lt"/>
                <a:ea typeface="+mj-lt"/>
              </a:rPr>
              <a:t>納指反彈20%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709930"/>
            <a:ext cx="551180" cy="5435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6</a:t>
            </a:fld>
            <a:endParaRPr lang="zh-HK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rcRect t="5434" r="548"/>
          <a:stretch>
            <a:fillRect/>
          </a:stretch>
        </p:blipFill>
        <p:spPr>
          <a:xfrm>
            <a:off x="8610600" y="1062990"/>
            <a:ext cx="3022600" cy="2124075"/>
          </a:xfrm>
        </p:spPr>
      </p:pic>
      <p:grpSp>
        <p:nvGrpSpPr>
          <p:cNvPr id="160" name="成组"/>
          <p:cNvGrpSpPr/>
          <p:nvPr/>
        </p:nvGrpSpPr>
        <p:grpSpPr>
          <a:xfrm>
            <a:off x="-41146" y="6717485"/>
            <a:ext cx="12275103" cy="140206"/>
            <a:chOff x="0" y="0"/>
            <a:chExt cx="24550205" cy="280411"/>
          </a:xfrm>
        </p:grpSpPr>
        <p:sp>
          <p:nvSpPr>
            <p:cNvPr id="156" name="矩形"/>
            <p:cNvSpPr/>
            <p:nvPr/>
          </p:nvSpPr>
          <p:spPr>
            <a:xfrm>
              <a:off x="0" y="110446"/>
              <a:ext cx="6636019" cy="169966"/>
            </a:xfrm>
            <a:prstGeom prst="rect">
              <a:avLst/>
            </a:prstGeom>
            <a:solidFill>
              <a:srgbClr val="37A0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7" name="矩形"/>
            <p:cNvSpPr/>
            <p:nvPr/>
          </p:nvSpPr>
          <p:spPr>
            <a:xfrm>
              <a:off x="6618513" y="0"/>
              <a:ext cx="4540831" cy="280412"/>
            </a:xfrm>
            <a:prstGeom prst="rect">
              <a:avLst/>
            </a:prstGeom>
            <a:solidFill>
              <a:srgbClr val="FF0019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8" name="矩形"/>
            <p:cNvSpPr/>
            <p:nvPr/>
          </p:nvSpPr>
          <p:spPr>
            <a:xfrm>
              <a:off x="11146970" y="0"/>
              <a:ext cx="5938228" cy="2804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9" name="矩形"/>
            <p:cNvSpPr/>
            <p:nvPr/>
          </p:nvSpPr>
          <p:spPr>
            <a:xfrm>
              <a:off x="17083622" y="0"/>
              <a:ext cx="7466584" cy="280412"/>
            </a:xfrm>
            <a:prstGeom prst="rect">
              <a:avLst/>
            </a:prstGeom>
            <a:solidFill>
              <a:srgbClr val="FFC8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</p:grpSp>
      <p:sp>
        <p:nvSpPr>
          <p:cNvPr id="8" name="副標題 2"/>
          <p:cNvSpPr>
            <a:spLocks noGrp="1"/>
          </p:cNvSpPr>
          <p:nvPr/>
        </p:nvSpPr>
        <p:spPr>
          <a:xfrm>
            <a:off x="1308100" y="671830"/>
            <a:ext cx="5380990" cy="780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4500" b="1" dirty="0">
                <a:latin typeface="+mj-lt"/>
                <a:ea typeface="+mj-lt"/>
              </a:rPr>
              <a:t>Facebook 反彈150%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709930"/>
            <a:ext cx="551180" cy="5435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7</a:t>
            </a:fld>
            <a:endParaRPr lang="zh-HK" altLang="en-US"/>
          </a:p>
        </p:txBody>
      </p:sp>
      <p:pic>
        <p:nvPicPr>
          <p:cNvPr id="3" name="Picture 2" descr="img_v2_da9c1a10-9999-45fe-926b-46f97802832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100" y="1807210"/>
            <a:ext cx="8717915" cy="46113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rcRect t="2789" r="5059"/>
          <a:stretch>
            <a:fillRect/>
          </a:stretch>
        </p:blipFill>
        <p:spPr>
          <a:xfrm>
            <a:off x="9095740" y="330835"/>
            <a:ext cx="2908300" cy="2194560"/>
          </a:xfrm>
        </p:spPr>
      </p:pic>
      <p:grpSp>
        <p:nvGrpSpPr>
          <p:cNvPr id="160" name="成组"/>
          <p:cNvGrpSpPr/>
          <p:nvPr/>
        </p:nvGrpSpPr>
        <p:grpSpPr>
          <a:xfrm>
            <a:off x="-41146" y="6717485"/>
            <a:ext cx="12275103" cy="140206"/>
            <a:chOff x="0" y="0"/>
            <a:chExt cx="24550205" cy="280411"/>
          </a:xfrm>
        </p:grpSpPr>
        <p:sp>
          <p:nvSpPr>
            <p:cNvPr id="156" name="矩形"/>
            <p:cNvSpPr/>
            <p:nvPr/>
          </p:nvSpPr>
          <p:spPr>
            <a:xfrm>
              <a:off x="0" y="110446"/>
              <a:ext cx="6636019" cy="169966"/>
            </a:xfrm>
            <a:prstGeom prst="rect">
              <a:avLst/>
            </a:prstGeom>
            <a:solidFill>
              <a:srgbClr val="37A0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7" name="矩形"/>
            <p:cNvSpPr/>
            <p:nvPr/>
          </p:nvSpPr>
          <p:spPr>
            <a:xfrm>
              <a:off x="6618513" y="0"/>
              <a:ext cx="4540831" cy="280412"/>
            </a:xfrm>
            <a:prstGeom prst="rect">
              <a:avLst/>
            </a:prstGeom>
            <a:solidFill>
              <a:srgbClr val="FF0019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8" name="矩形"/>
            <p:cNvSpPr/>
            <p:nvPr/>
          </p:nvSpPr>
          <p:spPr>
            <a:xfrm>
              <a:off x="11146970" y="0"/>
              <a:ext cx="5938228" cy="2804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9" name="矩形"/>
            <p:cNvSpPr/>
            <p:nvPr/>
          </p:nvSpPr>
          <p:spPr>
            <a:xfrm>
              <a:off x="17083622" y="0"/>
              <a:ext cx="7466584" cy="280412"/>
            </a:xfrm>
            <a:prstGeom prst="rect">
              <a:avLst/>
            </a:prstGeom>
            <a:solidFill>
              <a:srgbClr val="FFC8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</p:grpSp>
      <p:sp>
        <p:nvSpPr>
          <p:cNvPr id="8" name="副標題 2"/>
          <p:cNvSpPr>
            <a:spLocks noGrp="1"/>
          </p:cNvSpPr>
          <p:nvPr/>
        </p:nvSpPr>
        <p:spPr>
          <a:xfrm>
            <a:off x="1308100" y="671830"/>
            <a:ext cx="5380990" cy="780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4500" b="1" dirty="0">
                <a:latin typeface="+mj-lt"/>
                <a:ea typeface="+mj-lt"/>
              </a:rPr>
              <a:t>恒指反彈8000點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709930"/>
            <a:ext cx="551180" cy="5435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8</a:t>
            </a:fld>
            <a:endParaRPr lang="zh-HK" altLang="en-US"/>
          </a:p>
        </p:txBody>
      </p:sp>
      <p:pic>
        <p:nvPicPr>
          <p:cNvPr id="2" name="Picture 1" descr="img_v2_9e234c06-e938-4789-9451-d991f2081cd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590" y="2058035"/>
            <a:ext cx="8602345" cy="42195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3110" y="2410460"/>
            <a:ext cx="9260840" cy="2920365"/>
          </a:xfrm>
        </p:spPr>
        <p:txBody>
          <a:bodyPr/>
          <a:lstStyle/>
          <a:p>
            <a:r>
              <a:rPr lang="zh-TW" altLang="en-US" dirty="0">
                <a:ea typeface="+mn-lt"/>
              </a:rPr>
              <a:t>永遠事後先發現</a:t>
            </a:r>
            <a:endParaRPr lang="en-US" altLang="zh-TW" dirty="0">
              <a:ea typeface="+mn-lt"/>
            </a:endParaRPr>
          </a:p>
          <a:p>
            <a:r>
              <a:rPr lang="zh-TW" altLang="en-US" dirty="0">
                <a:ea typeface="+mn-lt"/>
              </a:rPr>
              <a:t>別人恐懼時我貪婪</a:t>
            </a:r>
            <a:endParaRPr lang="en-US" altLang="zh-TW" dirty="0">
              <a:ea typeface="+mn-lt"/>
            </a:endParaRPr>
          </a:p>
          <a:p>
            <a:r>
              <a:rPr lang="zh-TW" altLang="en-US" dirty="0">
                <a:ea typeface="+mn-lt"/>
              </a:rPr>
              <a:t>最唔應該買時買應該買</a:t>
            </a:r>
            <a:endParaRPr lang="zh-HK" altLang="en-US" dirty="0">
              <a:ea typeface="+mn-lt"/>
            </a:endParaRPr>
          </a:p>
        </p:txBody>
      </p:sp>
      <p:grpSp>
        <p:nvGrpSpPr>
          <p:cNvPr id="160" name="成组"/>
          <p:cNvGrpSpPr/>
          <p:nvPr/>
        </p:nvGrpSpPr>
        <p:grpSpPr>
          <a:xfrm>
            <a:off x="-41146" y="6717485"/>
            <a:ext cx="12275103" cy="140206"/>
            <a:chOff x="0" y="0"/>
            <a:chExt cx="24550205" cy="280411"/>
          </a:xfrm>
        </p:grpSpPr>
        <p:sp>
          <p:nvSpPr>
            <p:cNvPr id="156" name="矩形"/>
            <p:cNvSpPr/>
            <p:nvPr/>
          </p:nvSpPr>
          <p:spPr>
            <a:xfrm>
              <a:off x="0" y="110446"/>
              <a:ext cx="6636019" cy="169966"/>
            </a:xfrm>
            <a:prstGeom prst="rect">
              <a:avLst/>
            </a:prstGeom>
            <a:solidFill>
              <a:srgbClr val="37A0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7" name="矩形"/>
            <p:cNvSpPr/>
            <p:nvPr/>
          </p:nvSpPr>
          <p:spPr>
            <a:xfrm>
              <a:off x="6618513" y="0"/>
              <a:ext cx="4540831" cy="280412"/>
            </a:xfrm>
            <a:prstGeom prst="rect">
              <a:avLst/>
            </a:prstGeom>
            <a:solidFill>
              <a:srgbClr val="FF0019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8" name="矩形"/>
            <p:cNvSpPr/>
            <p:nvPr/>
          </p:nvSpPr>
          <p:spPr>
            <a:xfrm>
              <a:off x="11146970" y="0"/>
              <a:ext cx="5938228" cy="2804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  <p:sp>
          <p:nvSpPr>
            <p:cNvPr id="159" name="矩形"/>
            <p:cNvSpPr/>
            <p:nvPr/>
          </p:nvSpPr>
          <p:spPr>
            <a:xfrm>
              <a:off x="17083622" y="0"/>
              <a:ext cx="7466584" cy="280412"/>
            </a:xfrm>
            <a:prstGeom prst="rect">
              <a:avLst/>
            </a:prstGeom>
            <a:solidFill>
              <a:srgbClr val="FFC8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 panose="02000503000000020004"/>
                  <a:ea typeface="Helvetica Neue Medium" panose="02000503000000020004"/>
                  <a:cs typeface="Helvetica Neue Medium" panose="02000503000000020004"/>
                  <a:sym typeface="Helvetica Neue Medium" panose="02000503000000020004"/>
                </a:defRPr>
              </a:pPr>
              <a:endParaRPr sz="1600"/>
            </a:p>
          </p:txBody>
        </p:sp>
      </p:grpSp>
      <p:sp>
        <p:nvSpPr>
          <p:cNvPr id="8" name="副標題 2"/>
          <p:cNvSpPr>
            <a:spLocks noGrp="1"/>
          </p:cNvSpPr>
          <p:nvPr/>
        </p:nvSpPr>
        <p:spPr>
          <a:xfrm>
            <a:off x="1308100" y="671830"/>
            <a:ext cx="5380990" cy="780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4500" b="1" dirty="0">
                <a:latin typeface="+mj-lt"/>
                <a:ea typeface="+mj-lt"/>
              </a:rPr>
              <a:t>時機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709930"/>
            <a:ext cx="551180" cy="54356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7FC-9802-472D-9565-EA471F2A44F8}" type="slidenum">
              <a:rPr lang="zh-HK" altLang="en-US" smtClean="0"/>
              <a:t>9</a:t>
            </a:fld>
            <a:endParaRPr lang="zh-HK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544</Words>
  <Application>Microsoft Office PowerPoint</Application>
  <PresentationFormat>寬螢幕</PresentationFormat>
  <Paragraphs>139</Paragraphs>
  <Slides>49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49</vt:i4>
      </vt:variant>
    </vt:vector>
  </HeadingPairs>
  <TitlesOfParts>
    <vt:vector size="55" baseType="lpstr">
      <vt:lpstr>Calibri</vt:lpstr>
      <vt:lpstr>Cera Pro Regular</vt:lpstr>
      <vt:lpstr>Calibri Light</vt:lpstr>
      <vt:lpstr>Helvetica Neue Medium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今年掉轉</vt:lpstr>
      <vt:lpstr>PowerPoint 簡報</vt:lpstr>
      <vt:lpstr>PowerPoint 簡報</vt:lpstr>
      <vt:lpstr>然後又點？</vt:lpstr>
      <vt:lpstr>PowerPoint 簡報</vt:lpstr>
      <vt:lpstr>PowerPoint 簡報</vt:lpstr>
      <vt:lpstr>幾時減息？ 減幾多？</vt:lpstr>
      <vt:lpstr>PowerPoint 簡報</vt:lpstr>
      <vt:lpstr>PowerPoint 簡報</vt:lpstr>
      <vt:lpstr>PowerPoint 簡報</vt:lpstr>
      <vt:lpstr>PowerPoint 簡報</vt:lpstr>
      <vt:lpstr>PowerPoint 簡報</vt:lpstr>
      <vt:lpstr>咁股市會點？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黑天鵝：道指可能一日跌2000點</vt:lpstr>
      <vt:lpstr>PowerPoint 簡報</vt:lpstr>
      <vt:lpstr>PowerPoint 簡報</vt:lpstr>
      <vt:lpstr>PowerPoint 簡報</vt:lpstr>
      <vt:lpstr>PowerPoint 簡報</vt:lpstr>
      <vt:lpstr>PowerPoint 簡報</vt:lpstr>
      <vt:lpstr>資產配置</vt:lpstr>
      <vt:lpstr>「睇死美金回落買新興市場」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ETF ＞MPF ＞你本人＞「專家」</dc:title>
  <dc:creator>Ivan Li</dc:creator>
  <cp:lastModifiedBy>Ivan Li</cp:lastModifiedBy>
  <cp:revision>22</cp:revision>
  <dcterms:created xsi:type="dcterms:W3CDTF">2023-05-05T10:15:22Z</dcterms:created>
  <dcterms:modified xsi:type="dcterms:W3CDTF">2023-05-05T19:22:13Z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1033-4.9.0.7859</vt:lpwstr>
  </property>
  <property fmtid="{D5CDD505-2E9C-101B-9397-08002B2CF9AE}" pid="3" name="ICV">
    <vt:lpwstr>78B6F6D9EFBFDF95C6CA5464DA625E64</vt:lpwstr>
  </property>
</Properties>
</file>