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5" r:id="rId3"/>
    <p:sldId id="302" r:id="rId4"/>
    <p:sldId id="461" r:id="rId5"/>
    <p:sldId id="439" r:id="rId6"/>
    <p:sldId id="440" r:id="rId7"/>
    <p:sldId id="441" r:id="rId8"/>
    <p:sldId id="443" r:id="rId9"/>
    <p:sldId id="445" r:id="rId10"/>
    <p:sldId id="497" r:id="rId11"/>
    <p:sldId id="446" r:id="rId12"/>
    <p:sldId id="447" r:id="rId13"/>
    <p:sldId id="448" r:id="rId14"/>
    <p:sldId id="449" r:id="rId15"/>
    <p:sldId id="450" r:id="rId16"/>
    <p:sldId id="459" r:id="rId17"/>
    <p:sldId id="451" r:id="rId18"/>
    <p:sldId id="460" r:id="rId19"/>
    <p:sldId id="452" r:id="rId20"/>
    <p:sldId id="453" r:id="rId21"/>
    <p:sldId id="463" r:id="rId22"/>
    <p:sldId id="462" r:id="rId23"/>
    <p:sldId id="464" r:id="rId24"/>
    <p:sldId id="465" r:id="rId25"/>
    <p:sldId id="467" r:id="rId26"/>
    <p:sldId id="473" r:id="rId27"/>
    <p:sldId id="468" r:id="rId28"/>
    <p:sldId id="471" r:id="rId29"/>
    <p:sldId id="470" r:id="rId30"/>
    <p:sldId id="469" r:id="rId31"/>
    <p:sldId id="472" r:id="rId32"/>
    <p:sldId id="466" r:id="rId33"/>
    <p:sldId id="475" r:id="rId34"/>
    <p:sldId id="482" r:id="rId35"/>
    <p:sldId id="476" r:id="rId36"/>
    <p:sldId id="483" r:id="rId37"/>
    <p:sldId id="485" r:id="rId38"/>
    <p:sldId id="477" r:id="rId39"/>
    <p:sldId id="486" r:id="rId40"/>
    <p:sldId id="487" r:id="rId41"/>
    <p:sldId id="484" r:id="rId42"/>
    <p:sldId id="478" r:id="rId43"/>
    <p:sldId id="479" r:id="rId44"/>
    <p:sldId id="428" r:id="rId45"/>
    <p:sldId id="420" r:id="rId46"/>
    <p:sldId id="489" r:id="rId47"/>
    <p:sldId id="426" r:id="rId48"/>
    <p:sldId id="488" r:id="rId49"/>
    <p:sldId id="480" r:id="rId50"/>
    <p:sldId id="490" r:id="rId51"/>
    <p:sldId id="491" r:id="rId52"/>
    <p:sldId id="492" r:id="rId53"/>
    <p:sldId id="275" r:id="rId54"/>
    <p:sldId id="435" r:id="rId55"/>
    <p:sldId id="436" r:id="rId56"/>
    <p:sldId id="493" r:id="rId57"/>
    <p:sldId id="494" r:id="rId58"/>
    <p:sldId id="495" r:id="rId59"/>
    <p:sldId id="496" r:id="rId60"/>
    <p:sldId id="49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17" d="100"/>
          <a:sy n="117" d="100"/>
        </p:scale>
        <p:origin x="2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6T04:13:11.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2,'116'-1,"123"2,-174 4,47 1,-96-5,-1 0,1 1,18 6,-18-5,0 0,31 2,-36-4,1 0,0 1,16 5,-16-4,1 0,23 2,42 0,21 1,-91-5,-1 0,1 0,0 1,11 3,6 2,-11-4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087D6E-409B-473F-835C-50B39F61CED0}"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41029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40413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09328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06306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087D6E-409B-473F-835C-50B39F61CED0}" type="datetimeFigureOut">
              <a:rPr lang="en-US" smtClean="0"/>
              <a:pPr/>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1993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087D6E-409B-473F-835C-50B39F61CED0}"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2326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087D6E-409B-473F-835C-50B39F61CED0}" type="datetimeFigureOut">
              <a:rPr lang="en-US" smtClean="0"/>
              <a:pPr/>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390380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087D6E-409B-473F-835C-50B39F61CED0}" type="datetimeFigureOut">
              <a:rPr lang="en-US" smtClean="0"/>
              <a:pPr/>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23392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87D6E-409B-473F-835C-50B39F61CED0}" type="datetimeFigureOut">
              <a:rPr lang="en-US" smtClean="0"/>
              <a:pPr/>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87878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87D6E-409B-473F-835C-50B39F61CED0}"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310042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87D6E-409B-473F-835C-50B39F61CED0}" type="datetimeFigureOut">
              <a:rPr lang="en-US" smtClean="0"/>
              <a:pPr/>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1703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7D6E-409B-473F-835C-50B39F61CED0}" type="datetimeFigureOut">
              <a:rPr lang="en-US" smtClean="0"/>
              <a:pPr/>
              <a:t>6/26/2022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C3CC1-BF67-43DC-A06C-5509E4663829}" type="slidenum">
              <a:rPr lang="en-US" smtClean="0"/>
              <a:pPr/>
              <a:t>‹#›</a:t>
            </a:fld>
            <a:endParaRPr lang="en-US"/>
          </a:p>
        </p:txBody>
      </p:sp>
    </p:spTree>
    <p:extLst>
      <p:ext uri="{BB962C8B-B14F-4D97-AF65-F5344CB8AC3E}">
        <p14:creationId xmlns:p14="http://schemas.microsoft.com/office/powerpoint/2010/main" val="1689315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8.jfi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scholar.google.com/scholar_case?case=5772027579762854463&amp;q=griswold+v+connecticut&amp;hl=en&amp;as_sdt=2006" TargetMode="External"/><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hyperlink" Target="https://scholar.google.com/scholar_case?case=370328547336451678&amp;q=griswold+v+connecticut&amp;hl=en&amp;as_sdt=2006" TargetMode="External"/><Relationship Id="rId4" Type="http://schemas.openxmlformats.org/officeDocument/2006/relationships/hyperlink" Target="https://scholar.google.com/scholar_case?case=14042303494446893345&amp;q=griswold+v+connecticut&amp;hl=en&amp;as_sdt=2006"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8.jfi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315958" y="4722605"/>
            <a:ext cx="9716883" cy="1071585"/>
          </a:xfrm>
        </p:spPr>
        <p:txBody>
          <a:bodyPr>
            <a:noAutofit/>
          </a:bodyPr>
          <a:lstStyle/>
          <a:p>
            <a:r>
              <a:rPr lang="en-US" sz="4900" b="1" dirty="0"/>
              <a:t>A Retrospective on the</a:t>
            </a:r>
            <a:br>
              <a:rPr lang="en-US" sz="4900" b="1" dirty="0"/>
            </a:br>
            <a:r>
              <a:rPr lang="en-US" sz="4900" b="1" dirty="0"/>
              <a:t>Supreme Court’s 2022 Spring Term</a:t>
            </a: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1847903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FE93DF-5B79-43FD-5F79-D8FD1A8E3364}"/>
              </a:ext>
            </a:extLst>
          </p:cNvPr>
          <p:cNvSpPr/>
          <p:nvPr/>
        </p:nvSpPr>
        <p:spPr>
          <a:xfrm>
            <a:off x="9681411" y="4576011"/>
            <a:ext cx="2294021" cy="15503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C1388E-D607-245C-5776-E527F997E516}"/>
              </a:ext>
            </a:extLst>
          </p:cNvPr>
          <p:cNvSpPr/>
          <p:nvPr/>
        </p:nvSpPr>
        <p:spPr>
          <a:xfrm>
            <a:off x="9665368" y="774032"/>
            <a:ext cx="2306053" cy="3590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33EBC22C-3926-A069-A084-B7611A3D8B41}"/>
              </a:ext>
            </a:extLst>
          </p:cNvPr>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741023" y="731673"/>
            <a:ext cx="8621342" cy="5394653"/>
          </a:xfrm>
          <a:prstGeom prst="rect">
            <a:avLst/>
          </a:prstGeom>
        </p:spPr>
      </p:pic>
      <p:sp>
        <p:nvSpPr>
          <p:cNvPr id="4" name="TextBox 3">
            <a:extLst>
              <a:ext uri="{FF2B5EF4-FFF2-40B4-BE49-F238E27FC236}">
                <a16:creationId xmlns:a16="http://schemas.microsoft.com/office/drawing/2014/main" id="{519E4CF4-47FF-AAD2-AB7C-112CBF1E730D}"/>
              </a:ext>
            </a:extLst>
          </p:cNvPr>
          <p:cNvSpPr txBox="1"/>
          <p:nvPr/>
        </p:nvSpPr>
        <p:spPr>
          <a:xfrm>
            <a:off x="10058399" y="957548"/>
            <a:ext cx="1533345" cy="830997"/>
          </a:xfrm>
          <a:prstGeom prst="rect">
            <a:avLst/>
          </a:prstGeom>
          <a:noFill/>
        </p:spPr>
        <p:txBody>
          <a:bodyPr wrap="square" rtlCol="0">
            <a:spAutoFit/>
          </a:bodyPr>
          <a:lstStyle/>
          <a:p>
            <a:r>
              <a:rPr lang="en-US" sz="2400" b="1" dirty="0">
                <a:solidFill>
                  <a:schemeClr val="bg1"/>
                </a:solidFill>
              </a:rPr>
              <a:t>“Lochner”</a:t>
            </a:r>
          </a:p>
          <a:p>
            <a:r>
              <a:rPr lang="en-US" sz="2400" b="1" dirty="0">
                <a:solidFill>
                  <a:schemeClr val="bg1"/>
                </a:solidFill>
              </a:rPr>
              <a:t>     Era</a:t>
            </a:r>
          </a:p>
        </p:txBody>
      </p:sp>
      <p:sp>
        <p:nvSpPr>
          <p:cNvPr id="5" name="TextBox 4">
            <a:extLst>
              <a:ext uri="{FF2B5EF4-FFF2-40B4-BE49-F238E27FC236}">
                <a16:creationId xmlns:a16="http://schemas.microsoft.com/office/drawing/2014/main" id="{57134E51-B335-0563-9FD8-69B206F871A2}"/>
              </a:ext>
            </a:extLst>
          </p:cNvPr>
          <p:cNvSpPr txBox="1"/>
          <p:nvPr/>
        </p:nvSpPr>
        <p:spPr>
          <a:xfrm>
            <a:off x="9938056" y="2165114"/>
            <a:ext cx="1669702" cy="1569660"/>
          </a:xfrm>
          <a:prstGeom prst="rect">
            <a:avLst/>
          </a:prstGeom>
          <a:noFill/>
        </p:spPr>
        <p:txBody>
          <a:bodyPr wrap="square" rtlCol="0">
            <a:spAutoFit/>
          </a:bodyPr>
          <a:lstStyle/>
          <a:p>
            <a:pPr algn="ctr"/>
            <a:r>
              <a:rPr lang="en-US" sz="3200" b="1" dirty="0">
                <a:solidFill>
                  <a:schemeClr val="bg1"/>
                </a:solidFill>
              </a:rPr>
              <a:t>1897 </a:t>
            </a:r>
          </a:p>
          <a:p>
            <a:pPr algn="ctr"/>
            <a:r>
              <a:rPr lang="en-US" sz="3200" b="1" dirty="0">
                <a:solidFill>
                  <a:schemeClr val="bg1"/>
                </a:solidFill>
              </a:rPr>
              <a:t>to </a:t>
            </a:r>
          </a:p>
          <a:p>
            <a:pPr algn="ctr"/>
            <a:r>
              <a:rPr lang="en-US" sz="3200" b="1" dirty="0">
                <a:solidFill>
                  <a:schemeClr val="bg1"/>
                </a:solidFill>
              </a:rPr>
              <a:t>1937</a:t>
            </a:r>
          </a:p>
        </p:txBody>
      </p:sp>
      <p:sp>
        <p:nvSpPr>
          <p:cNvPr id="6" name="TextBox 5">
            <a:extLst>
              <a:ext uri="{FF2B5EF4-FFF2-40B4-BE49-F238E27FC236}">
                <a16:creationId xmlns:a16="http://schemas.microsoft.com/office/drawing/2014/main" id="{F9E0E841-3372-13AF-963F-5A15D97ECCF2}"/>
              </a:ext>
            </a:extLst>
          </p:cNvPr>
          <p:cNvSpPr txBox="1"/>
          <p:nvPr/>
        </p:nvSpPr>
        <p:spPr>
          <a:xfrm>
            <a:off x="9922661" y="4730732"/>
            <a:ext cx="1700491" cy="1200329"/>
          </a:xfrm>
          <a:prstGeom prst="rect">
            <a:avLst/>
          </a:prstGeom>
          <a:noFill/>
        </p:spPr>
        <p:txBody>
          <a:bodyPr wrap="square" rtlCol="0">
            <a:spAutoFit/>
          </a:bodyPr>
          <a:lstStyle/>
          <a:p>
            <a:r>
              <a:rPr lang="en-US" sz="1200" dirty="0"/>
              <a:t>        </a:t>
            </a:r>
            <a:r>
              <a:rPr lang="en-US" sz="1200" u="sng" dirty="0"/>
              <a:t>STRUCK DOWN</a:t>
            </a:r>
          </a:p>
          <a:p>
            <a:endParaRPr lang="en-US" sz="1200" u="sng" dirty="0"/>
          </a:p>
          <a:p>
            <a:pPr marL="285750" indent="-285750">
              <a:buFont typeface="Arial" panose="020B0604020202020204" pitchFamily="34" charset="0"/>
              <a:buChar char="•"/>
            </a:pPr>
            <a:r>
              <a:rPr lang="en-US" sz="1200" dirty="0"/>
              <a:t>Minimum wage</a:t>
            </a:r>
          </a:p>
          <a:p>
            <a:pPr marL="285750" indent="-285750">
              <a:buFont typeface="Arial" panose="020B0604020202020204" pitchFamily="34" charset="0"/>
              <a:buChar char="•"/>
            </a:pPr>
            <a:r>
              <a:rPr lang="en-US" sz="1200" dirty="0"/>
              <a:t>Maximum hours</a:t>
            </a:r>
          </a:p>
          <a:p>
            <a:pPr marL="285750" indent="-285750">
              <a:buFont typeface="Arial" panose="020B0604020202020204" pitchFamily="34" charset="0"/>
              <a:buChar char="•"/>
            </a:pPr>
            <a:r>
              <a:rPr lang="en-US" sz="1200" dirty="0"/>
              <a:t>Working conditions</a:t>
            </a:r>
          </a:p>
          <a:p>
            <a:pPr marL="285750" indent="-285750">
              <a:buFont typeface="Arial" panose="020B0604020202020204" pitchFamily="34" charset="0"/>
              <a:buChar char="•"/>
            </a:pPr>
            <a:r>
              <a:rPr lang="en-US" sz="1200" dirty="0"/>
              <a:t>Child labor</a:t>
            </a:r>
          </a:p>
        </p:txBody>
      </p:sp>
      <p:sp>
        <p:nvSpPr>
          <p:cNvPr id="7" name="Oval 6">
            <a:extLst>
              <a:ext uri="{FF2B5EF4-FFF2-40B4-BE49-F238E27FC236}">
                <a16:creationId xmlns:a16="http://schemas.microsoft.com/office/drawing/2014/main" id="{17FB8BB0-FCD5-3FA0-5584-90C5873240BC}"/>
              </a:ext>
            </a:extLst>
          </p:cNvPr>
          <p:cNvSpPr/>
          <p:nvPr/>
        </p:nvSpPr>
        <p:spPr>
          <a:xfrm>
            <a:off x="9887243" y="2037549"/>
            <a:ext cx="1720515" cy="182479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D30E8D81-EE4A-4DCC-6D23-6979DB97CC4A}"/>
              </a:ext>
            </a:extLst>
          </p:cNvPr>
          <p:cNvSpPr txBox="1"/>
          <p:nvPr/>
        </p:nvSpPr>
        <p:spPr>
          <a:xfrm>
            <a:off x="2077452" y="2918178"/>
            <a:ext cx="6685548" cy="1446550"/>
          </a:xfrm>
          <a:prstGeom prst="rect">
            <a:avLst/>
          </a:prstGeom>
          <a:noFill/>
        </p:spPr>
        <p:txBody>
          <a:bodyPr wrap="square" rtlCol="0">
            <a:spAutoFit/>
          </a:bodyPr>
          <a:lstStyle/>
          <a:p>
            <a:r>
              <a:rPr lang="en-US" sz="8800" dirty="0">
                <a:solidFill>
                  <a:schemeClr val="bg1"/>
                </a:solidFill>
              </a:rPr>
              <a:t>FORTY YEARS!</a:t>
            </a:r>
          </a:p>
        </p:txBody>
      </p:sp>
    </p:spTree>
    <p:extLst>
      <p:ext uri="{BB962C8B-B14F-4D97-AF65-F5344CB8AC3E}">
        <p14:creationId xmlns:p14="http://schemas.microsoft.com/office/powerpoint/2010/main" val="410562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94E9F50E-5E3A-A06D-08F1-91D4E5AE1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54" y="552872"/>
            <a:ext cx="3216579" cy="1756205"/>
          </a:xfrm>
          <a:prstGeom prst="rect">
            <a:avLst/>
          </a:prstGeom>
        </p:spPr>
      </p:pic>
      <p:pic>
        <p:nvPicPr>
          <p:cNvPr id="13" name="Picture 12" descr="A picture containing text, bottle, can&#10;&#10;Description automatically generated">
            <a:extLst>
              <a:ext uri="{FF2B5EF4-FFF2-40B4-BE49-F238E27FC236}">
                <a16:creationId xmlns:a16="http://schemas.microsoft.com/office/drawing/2014/main" id="{F2B7FC53-D14B-5C3D-B6E5-D8E23809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1" y="2416913"/>
            <a:ext cx="3442552" cy="3974831"/>
          </a:xfrm>
          <a:prstGeom prst="rect">
            <a:avLst/>
          </a:prstGeom>
        </p:spPr>
      </p:pic>
      <p:pic>
        <p:nvPicPr>
          <p:cNvPr id="16" name="Picture 15" descr="Text&#10;&#10;Description automatically generated">
            <a:extLst>
              <a:ext uri="{FF2B5EF4-FFF2-40B4-BE49-F238E27FC236}">
                <a16:creationId xmlns:a16="http://schemas.microsoft.com/office/drawing/2014/main" id="{0DF0A046-A636-C284-59A3-75F2830EF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265" y="650497"/>
            <a:ext cx="3133724" cy="5571066"/>
          </a:xfrm>
          <a:prstGeom prst="rect">
            <a:avLst/>
          </a:prstGeom>
        </p:spPr>
      </p:pic>
      <p:pic>
        <p:nvPicPr>
          <p:cNvPr id="22" name="Picture 21" descr="Text, letter&#10;&#10;Description automatically generated">
            <a:extLst>
              <a:ext uri="{FF2B5EF4-FFF2-40B4-BE49-F238E27FC236}">
                <a16:creationId xmlns:a16="http://schemas.microsoft.com/office/drawing/2014/main" id="{E39F4153-555B-28CB-266F-E733131E9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854361"/>
            <a:ext cx="3252903" cy="5163338"/>
          </a:xfrm>
          <a:prstGeom prst="rect">
            <a:avLst/>
          </a:prstGeom>
        </p:spPr>
      </p:pic>
    </p:spTree>
    <p:extLst>
      <p:ext uri="{BB962C8B-B14F-4D97-AF65-F5344CB8AC3E}">
        <p14:creationId xmlns:p14="http://schemas.microsoft.com/office/powerpoint/2010/main" val="291402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221EAE3-AE23-7B25-F2CA-24C3F5CE5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747" y="457200"/>
            <a:ext cx="4056506" cy="59436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D6E02B0C-2E01-BD5E-3576-A782923973AD}"/>
                  </a:ext>
                </a:extLst>
              </p14:cNvPr>
              <p14:cNvContentPartPr/>
              <p14:nvPr/>
            </p14:nvContentPartPr>
            <p14:xfrm>
              <a:off x="6248211" y="532667"/>
              <a:ext cx="389880" cy="32040"/>
            </p14:xfrm>
          </p:contentPart>
        </mc:Choice>
        <mc:Fallback xmlns="">
          <p:pic>
            <p:nvPicPr>
              <p:cNvPr id="7" name="Ink 6">
                <a:extLst>
                  <a:ext uri="{FF2B5EF4-FFF2-40B4-BE49-F238E27FC236}">
                    <a16:creationId xmlns:a16="http://schemas.microsoft.com/office/drawing/2014/main" id="{D6E02B0C-2E01-BD5E-3576-A782923973AD}"/>
                  </a:ext>
                </a:extLst>
              </p:cNvPr>
              <p:cNvPicPr/>
              <p:nvPr/>
            </p:nvPicPr>
            <p:blipFill>
              <a:blip r:embed="rId4"/>
              <a:stretch>
                <a:fillRect/>
              </a:stretch>
            </p:blipFill>
            <p:spPr>
              <a:xfrm>
                <a:off x="6194211" y="425027"/>
                <a:ext cx="497520" cy="247680"/>
              </a:xfrm>
              <a:prstGeom prst="rect">
                <a:avLst/>
              </a:prstGeom>
            </p:spPr>
          </p:pic>
        </mc:Fallback>
      </mc:AlternateContent>
    </p:spTree>
    <p:extLst>
      <p:ext uri="{BB962C8B-B14F-4D97-AF65-F5344CB8AC3E}">
        <p14:creationId xmlns:p14="http://schemas.microsoft.com/office/powerpoint/2010/main" val="4090151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560679B-3830-F324-2146-734D5D252069}"/>
              </a:ext>
            </a:extLst>
          </p:cNvPr>
          <p:cNvPicPr>
            <a:picLocks noChangeAspect="1"/>
          </p:cNvPicPr>
          <p:nvPr/>
        </p:nvPicPr>
        <p:blipFill rotWithShape="1">
          <a:blip r:embed="rId2">
            <a:extLst>
              <a:ext uri="{28A0092B-C50C-407E-A947-70E740481C1C}">
                <a14:useLocalDpi xmlns:a14="http://schemas.microsoft.com/office/drawing/2010/main" val="0"/>
              </a:ext>
            </a:extLst>
          </a:blip>
          <a:srcRect t="1954" b="15945"/>
          <a:stretch/>
        </p:blipFill>
        <p:spPr>
          <a:xfrm>
            <a:off x="20" y="1282"/>
            <a:ext cx="12191980" cy="6856718"/>
          </a:xfrm>
          <a:prstGeom prst="rect">
            <a:avLst/>
          </a:prstGeom>
        </p:spPr>
      </p:pic>
    </p:spTree>
    <p:extLst>
      <p:ext uri="{BB962C8B-B14F-4D97-AF65-F5344CB8AC3E}">
        <p14:creationId xmlns:p14="http://schemas.microsoft.com/office/powerpoint/2010/main" val="107789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90078F1-2336-29EF-056F-438753C8D947}"/>
              </a:ext>
            </a:extLst>
          </p:cNvPr>
          <p:cNvPicPr>
            <a:picLocks noChangeAspect="1"/>
          </p:cNvPicPr>
          <p:nvPr/>
        </p:nvPicPr>
        <p:blipFill rotWithShape="1">
          <a:blip r:embed="rId2">
            <a:extLst>
              <a:ext uri="{28A0092B-C50C-407E-A947-70E740481C1C}">
                <a14:useLocalDpi xmlns:a14="http://schemas.microsoft.com/office/drawing/2010/main" val="0"/>
              </a:ext>
            </a:extLst>
          </a:blip>
          <a:srcRect t="22860" b="20900"/>
          <a:stretch/>
        </p:blipFill>
        <p:spPr>
          <a:xfrm>
            <a:off x="20" y="1282"/>
            <a:ext cx="12191980" cy="6856718"/>
          </a:xfrm>
          <a:prstGeom prst="rect">
            <a:avLst/>
          </a:prstGeom>
        </p:spPr>
      </p:pic>
    </p:spTree>
    <p:extLst>
      <p:ext uri="{BB962C8B-B14F-4D97-AF65-F5344CB8AC3E}">
        <p14:creationId xmlns:p14="http://schemas.microsoft.com/office/powerpoint/2010/main" val="88828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BBDD5E2-E4AC-D8A3-80CB-875F2CE16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104" y="457200"/>
            <a:ext cx="5185791" cy="5943600"/>
          </a:xfrm>
          <a:prstGeom prst="rect">
            <a:avLst/>
          </a:prstGeom>
        </p:spPr>
      </p:pic>
    </p:spTree>
    <p:extLst>
      <p:ext uri="{BB962C8B-B14F-4D97-AF65-F5344CB8AC3E}">
        <p14:creationId xmlns:p14="http://schemas.microsoft.com/office/powerpoint/2010/main" val="7037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90078F1-2336-29EF-056F-438753C8D947}"/>
              </a:ext>
            </a:extLst>
          </p:cNvPr>
          <p:cNvPicPr>
            <a:picLocks noChangeAspect="1"/>
          </p:cNvPicPr>
          <p:nvPr/>
        </p:nvPicPr>
        <p:blipFill rotWithShape="1">
          <a:blip r:embed="rId2">
            <a:extLst>
              <a:ext uri="{28A0092B-C50C-407E-A947-70E740481C1C}">
                <a14:useLocalDpi xmlns:a14="http://schemas.microsoft.com/office/drawing/2010/main" val="0"/>
              </a:ext>
            </a:extLst>
          </a:blip>
          <a:srcRect t="22860" b="20900"/>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8AE3B5A-66A1-C047-BF76-6D938548C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74" y="4381473"/>
            <a:ext cx="11540138" cy="826169"/>
          </a:xfrm>
          <a:prstGeom prst="rect">
            <a:avLst/>
          </a:prstGeom>
        </p:spPr>
      </p:pic>
      <p:sp>
        <p:nvSpPr>
          <p:cNvPr id="5" name="Rectangle 4">
            <a:extLst>
              <a:ext uri="{FF2B5EF4-FFF2-40B4-BE49-F238E27FC236}">
                <a16:creationId xmlns:a16="http://schemas.microsoft.com/office/drawing/2014/main" id="{4762AC57-32A9-9C56-B478-48FC10267E5A}"/>
              </a:ext>
            </a:extLst>
          </p:cNvPr>
          <p:cNvSpPr/>
          <p:nvPr/>
        </p:nvSpPr>
        <p:spPr>
          <a:xfrm>
            <a:off x="142311" y="4303267"/>
            <a:ext cx="11835063" cy="98257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39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76DAF23-E12D-255A-8C96-9369C717B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841" y="457200"/>
            <a:ext cx="7872317" cy="5943600"/>
          </a:xfrm>
          <a:prstGeom prst="rect">
            <a:avLst/>
          </a:prstGeom>
        </p:spPr>
      </p:pic>
    </p:spTree>
    <p:extLst>
      <p:ext uri="{BB962C8B-B14F-4D97-AF65-F5344CB8AC3E}">
        <p14:creationId xmlns:p14="http://schemas.microsoft.com/office/powerpoint/2010/main" val="156361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76DAF23-E12D-255A-8C96-9369C717B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841" y="457200"/>
            <a:ext cx="7872317" cy="5943600"/>
          </a:xfrm>
          <a:prstGeom prst="rect">
            <a:avLst/>
          </a:prstGeom>
        </p:spPr>
      </p:pic>
      <p:sp>
        <p:nvSpPr>
          <p:cNvPr id="4" name="Oval 3">
            <a:extLst>
              <a:ext uri="{FF2B5EF4-FFF2-40B4-BE49-F238E27FC236}">
                <a16:creationId xmlns:a16="http://schemas.microsoft.com/office/drawing/2014/main" id="{39DC743C-13E4-16B0-310B-779E92780BDC}"/>
              </a:ext>
            </a:extLst>
          </p:cNvPr>
          <p:cNvSpPr/>
          <p:nvPr/>
        </p:nvSpPr>
        <p:spPr>
          <a:xfrm>
            <a:off x="4852737" y="6055895"/>
            <a:ext cx="324852" cy="2927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D97E6E5-CC82-7A2D-3129-68EDA4F1ADB7}"/>
              </a:ext>
            </a:extLst>
          </p:cNvPr>
          <p:cNvCxnSpPr/>
          <p:nvPr/>
        </p:nvCxnSpPr>
        <p:spPr>
          <a:xfrm flipH="1">
            <a:off x="5177589" y="2225843"/>
            <a:ext cx="2654969" cy="377791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883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E982A6E-EDD8-8575-7319-5A4F35FA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348" y="457200"/>
            <a:ext cx="7951304" cy="5943600"/>
          </a:xfrm>
          <a:prstGeom prst="rect">
            <a:avLst/>
          </a:prstGeom>
        </p:spPr>
      </p:pic>
    </p:spTree>
    <p:extLst>
      <p:ext uri="{BB962C8B-B14F-4D97-AF65-F5344CB8AC3E}">
        <p14:creationId xmlns:p14="http://schemas.microsoft.com/office/powerpoint/2010/main" val="165761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285346" y="4578554"/>
            <a:ext cx="9716883" cy="1071585"/>
          </a:xfrm>
        </p:spPr>
        <p:txBody>
          <a:bodyPr>
            <a:noAutofit/>
          </a:bodyPr>
          <a:lstStyle/>
          <a:p>
            <a:r>
              <a:rPr lang="en-US" sz="4000" b="1" dirty="0"/>
              <a:t>The Supreme Court Hates You (Yes You!) Personally &amp; What (Little) You Can Do About It</a:t>
            </a: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33224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rotesting&#10;&#10;Description automatically generated with low confidence">
            <a:extLst>
              <a:ext uri="{FF2B5EF4-FFF2-40B4-BE49-F238E27FC236}">
                <a16:creationId xmlns:a16="http://schemas.microsoft.com/office/drawing/2014/main" id="{CE8B34AD-7A55-E6D1-D4C3-2E36E1DEE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8" y="1181100"/>
            <a:ext cx="3743325" cy="2082800"/>
          </a:xfrm>
          <a:prstGeom prst="rect">
            <a:avLst/>
          </a:prstGeom>
        </p:spPr>
      </p:pic>
      <p:pic>
        <p:nvPicPr>
          <p:cNvPr id="3" name="Picture 2" descr="A person holding a sign&#10;&#10;Description automatically generated with medium confidence">
            <a:extLst>
              <a:ext uri="{FF2B5EF4-FFF2-40B4-BE49-F238E27FC236}">
                <a16:creationId xmlns:a16="http://schemas.microsoft.com/office/drawing/2014/main" id="{18A65C1B-6DD0-CAEF-C40C-E5CD098CA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75" y="1181100"/>
            <a:ext cx="3517900" cy="2082800"/>
          </a:xfrm>
          <a:prstGeom prst="rect">
            <a:avLst/>
          </a:prstGeom>
        </p:spPr>
      </p:pic>
      <p:pic>
        <p:nvPicPr>
          <p:cNvPr id="13" name="Picture 12" descr="A sign on a wall&#10;&#10;Description automatically generated with medium confidence">
            <a:extLst>
              <a:ext uri="{FF2B5EF4-FFF2-40B4-BE49-F238E27FC236}">
                <a16:creationId xmlns:a16="http://schemas.microsoft.com/office/drawing/2014/main" id="{BB4DCF57-32DF-FB7B-F227-370D491FB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88" y="3332163"/>
            <a:ext cx="3725863" cy="2335213"/>
          </a:xfrm>
          <a:prstGeom prst="rect">
            <a:avLst/>
          </a:prstGeom>
        </p:spPr>
      </p:pic>
      <p:pic>
        <p:nvPicPr>
          <p:cNvPr id="15" name="Picture 14" descr="A sign on a pole&#10;&#10;Description automatically generated with low confidence">
            <a:extLst>
              <a:ext uri="{FF2B5EF4-FFF2-40B4-BE49-F238E27FC236}">
                <a16:creationId xmlns:a16="http://schemas.microsoft.com/office/drawing/2014/main" id="{8213C498-1C7D-A9B5-C6B2-66928741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3" y="3332163"/>
            <a:ext cx="3536950" cy="2335213"/>
          </a:xfrm>
          <a:prstGeom prst="rect">
            <a:avLst/>
          </a:prstGeom>
        </p:spPr>
      </p:pic>
      <p:pic>
        <p:nvPicPr>
          <p:cNvPr id="9" name="Picture 8" descr="A person skateboards down a sidewalk&#10;&#10;Description automatically generated with low confidence">
            <a:extLst>
              <a:ext uri="{FF2B5EF4-FFF2-40B4-BE49-F238E27FC236}">
                <a16:creationId xmlns:a16="http://schemas.microsoft.com/office/drawing/2014/main" id="{C85329F7-F64E-8C47-C86D-E50259096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938" y="1181100"/>
            <a:ext cx="2552700" cy="1708150"/>
          </a:xfrm>
          <a:prstGeom prst="rect">
            <a:avLst/>
          </a:prstGeom>
        </p:spPr>
      </p:pic>
      <p:pic>
        <p:nvPicPr>
          <p:cNvPr id="11" name="Picture 10" descr="A picture containing text, tree, outdoor, sign&#10;&#10;Description automatically generated">
            <a:extLst>
              <a:ext uri="{FF2B5EF4-FFF2-40B4-BE49-F238E27FC236}">
                <a16:creationId xmlns:a16="http://schemas.microsoft.com/office/drawing/2014/main" id="{83E17692-8081-F018-25A9-6FA098EEC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938" y="2957513"/>
            <a:ext cx="2552700" cy="1243013"/>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B48F5E7A-CC85-E9B5-C95F-4E8E95D1A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6938" y="4268788"/>
            <a:ext cx="2552700" cy="1400175"/>
          </a:xfrm>
          <a:prstGeom prst="rect">
            <a:avLst/>
          </a:prstGeom>
        </p:spPr>
      </p:pic>
    </p:spTree>
    <p:extLst>
      <p:ext uri="{BB962C8B-B14F-4D97-AF65-F5344CB8AC3E}">
        <p14:creationId xmlns:p14="http://schemas.microsoft.com/office/powerpoint/2010/main" val="286190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1E699D-67DB-7509-1BBA-0EAB2F5499CB}"/>
              </a:ext>
            </a:extLst>
          </p:cNvPr>
          <p:cNvSpPr txBox="1"/>
          <p:nvPr/>
        </p:nvSpPr>
        <p:spPr>
          <a:xfrm>
            <a:off x="584435" y="985583"/>
            <a:ext cx="11093500" cy="5693866"/>
          </a:xfrm>
          <a:prstGeom prst="rect">
            <a:avLst/>
          </a:prstGeom>
          <a:noFill/>
        </p:spPr>
        <p:txBody>
          <a:bodyPr wrap="square" rtlCol="0">
            <a:spAutoFit/>
          </a:bodyPr>
          <a:lstStyle/>
          <a:p>
            <a:pPr algn="just"/>
            <a:r>
              <a:rPr lang="en-US" sz="2600" b="1" i="0" dirty="0">
                <a:solidFill>
                  <a:srgbClr val="1C3360"/>
                </a:solidFill>
                <a:effectLst/>
                <a:latin typeface="Libre Franklin" pitchFamily="2" charset="0"/>
              </a:rPr>
              <a:t>The valuable improvements made by the American constitutions on the popular models, both ancient and modern, cannot certainly be too much admired; but it would be an unwarrantable partiality, to contend that they have as effectually obviated the danger on this side, as was wished and expected. Complaints are everywhere heard from our most considerate and virtuous citizens, equally the friends of public and private faith, and of public and personal liberty, that our governments are too unstable, that the public good is disregarded in the conflicts of rival parties, and </a:t>
            </a:r>
            <a:r>
              <a:rPr lang="en-US" sz="2600" b="1" i="0" dirty="0">
                <a:solidFill>
                  <a:srgbClr val="C00000"/>
                </a:solidFill>
                <a:effectLst/>
                <a:latin typeface="Libre Franklin" pitchFamily="2" charset="0"/>
              </a:rPr>
              <a:t>that measures are too often decided, not according to the rules of justice and the rights of the minor party, but by the superior force of an interested and overbearing majority</a:t>
            </a:r>
            <a:r>
              <a:rPr lang="en-US" sz="2600" b="1" i="0" dirty="0">
                <a:solidFill>
                  <a:srgbClr val="1C3360"/>
                </a:solidFill>
                <a:effectLst/>
                <a:latin typeface="Libre Franklin" pitchFamily="2" charset="0"/>
              </a:rPr>
              <a:t>.</a:t>
            </a:r>
          </a:p>
          <a:p>
            <a:endParaRPr lang="en-US" sz="2600" b="1" dirty="0">
              <a:solidFill>
                <a:srgbClr val="1C3360"/>
              </a:solidFill>
              <a:latin typeface="Libre Franklin" pitchFamily="2" charset="0"/>
            </a:endParaRPr>
          </a:p>
          <a:p>
            <a:r>
              <a:rPr lang="en-US" sz="2600" b="1" dirty="0">
                <a:solidFill>
                  <a:srgbClr val="1C3360"/>
                </a:solidFill>
                <a:latin typeface="Libre Franklin" pitchFamily="2" charset="0"/>
              </a:rPr>
              <a:t>      -James Madison, Federalist No. 10 (1787)</a:t>
            </a:r>
            <a:endParaRPr lang="en-US" sz="2600" b="1" dirty="0"/>
          </a:p>
        </p:txBody>
      </p:sp>
    </p:spTree>
    <p:extLst>
      <p:ext uri="{BB962C8B-B14F-4D97-AF65-F5344CB8AC3E}">
        <p14:creationId xmlns:p14="http://schemas.microsoft.com/office/powerpoint/2010/main" val="3777935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1C58-5EE9-94B8-AD84-1B762522CAC3}"/>
              </a:ext>
            </a:extLst>
          </p:cNvPr>
          <p:cNvSpPr>
            <a:spLocks noGrp="1"/>
          </p:cNvSpPr>
          <p:nvPr>
            <p:ph type="ctrTitle"/>
          </p:nvPr>
        </p:nvSpPr>
        <p:spPr>
          <a:xfrm>
            <a:off x="2480441" y="1157639"/>
            <a:ext cx="7231117" cy="1005497"/>
          </a:xfrm>
        </p:spPr>
        <p:txBody>
          <a:bodyPr/>
          <a:lstStyle/>
          <a:p>
            <a:r>
              <a:rPr lang="en-US" b="1" dirty="0">
                <a:latin typeface="+mn-lt"/>
              </a:rPr>
              <a:t>PART II</a:t>
            </a:r>
          </a:p>
        </p:txBody>
      </p:sp>
      <p:sp>
        <p:nvSpPr>
          <p:cNvPr id="3" name="Subtitle 2">
            <a:extLst>
              <a:ext uri="{FF2B5EF4-FFF2-40B4-BE49-F238E27FC236}">
                <a16:creationId xmlns:a16="http://schemas.microsoft.com/office/drawing/2014/main" id="{9F831C1E-828A-1F7A-E9C9-2777E3F8BBAF}"/>
              </a:ext>
            </a:extLst>
          </p:cNvPr>
          <p:cNvSpPr>
            <a:spLocks noGrp="1"/>
          </p:cNvSpPr>
          <p:nvPr>
            <p:ph type="subTitle" idx="1"/>
          </p:nvPr>
        </p:nvSpPr>
        <p:spPr>
          <a:xfrm>
            <a:off x="1524000" y="5647545"/>
            <a:ext cx="9144000" cy="647544"/>
          </a:xfrm>
        </p:spPr>
        <p:txBody>
          <a:bodyPr>
            <a:normAutofit/>
          </a:bodyPr>
          <a:lstStyle/>
          <a:p>
            <a:endParaRPr lang="en-US" dirty="0"/>
          </a:p>
        </p:txBody>
      </p:sp>
      <p:pic>
        <p:nvPicPr>
          <p:cNvPr id="6" name="Picture 5" descr="Text&#10;&#10;Description automatically generated">
            <a:extLst>
              <a:ext uri="{FF2B5EF4-FFF2-40B4-BE49-F238E27FC236}">
                <a16:creationId xmlns:a16="http://schemas.microsoft.com/office/drawing/2014/main" id="{BDDAA0B9-8E08-10D2-D9B3-C42D1D302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441" y="2271341"/>
            <a:ext cx="7380555" cy="4140030"/>
          </a:xfrm>
          <a:prstGeom prst="rect">
            <a:avLst/>
          </a:prstGeom>
        </p:spPr>
      </p:pic>
    </p:spTree>
    <p:extLst>
      <p:ext uri="{BB962C8B-B14F-4D97-AF65-F5344CB8AC3E}">
        <p14:creationId xmlns:p14="http://schemas.microsoft.com/office/powerpoint/2010/main" val="312082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C3CFD93-1DD6-28D4-EF6E-C11A7EF87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993755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‘abortion’ in the Constitution?”</a:t>
            </a:r>
          </a:p>
        </p:txBody>
      </p:sp>
    </p:spTree>
    <p:extLst>
      <p:ext uri="{BB962C8B-B14F-4D97-AF65-F5344CB8AC3E}">
        <p14:creationId xmlns:p14="http://schemas.microsoft.com/office/powerpoint/2010/main" val="1618658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‘dating’ in the Constitution?”</a:t>
            </a:r>
          </a:p>
        </p:txBody>
      </p:sp>
    </p:spTree>
    <p:extLst>
      <p:ext uri="{BB962C8B-B14F-4D97-AF65-F5344CB8AC3E}">
        <p14:creationId xmlns:p14="http://schemas.microsoft.com/office/powerpoint/2010/main" val="353275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‘marriage’ in the Constitution?”</a:t>
            </a:r>
          </a:p>
        </p:txBody>
      </p:sp>
    </p:spTree>
    <p:extLst>
      <p:ext uri="{BB962C8B-B14F-4D97-AF65-F5344CB8AC3E}">
        <p14:creationId xmlns:p14="http://schemas.microsoft.com/office/powerpoint/2010/main" val="190630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‘condoms’ in the Constitution?”</a:t>
            </a:r>
          </a:p>
        </p:txBody>
      </p:sp>
    </p:spTree>
    <p:extLst>
      <p:ext uri="{BB962C8B-B14F-4D97-AF65-F5344CB8AC3E}">
        <p14:creationId xmlns:p14="http://schemas.microsoft.com/office/powerpoint/2010/main" val="2051212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‘clothes’ in the Constitution?”</a:t>
            </a:r>
          </a:p>
        </p:txBody>
      </p:sp>
    </p:spTree>
    <p:extLst>
      <p:ext uri="{BB962C8B-B14F-4D97-AF65-F5344CB8AC3E}">
        <p14:creationId xmlns:p14="http://schemas.microsoft.com/office/powerpoint/2010/main" val="705747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‘hair color’ in the Constitution?”</a:t>
            </a:r>
          </a:p>
        </p:txBody>
      </p:sp>
    </p:spTree>
    <p:extLst>
      <p:ext uri="{BB962C8B-B14F-4D97-AF65-F5344CB8AC3E}">
        <p14:creationId xmlns:p14="http://schemas.microsoft.com/office/powerpoint/2010/main" val="3020089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1043631" y="873940"/>
            <a:ext cx="4928291" cy="1035781"/>
          </a:xfrm>
        </p:spPr>
        <p:txBody>
          <a:bodyPr anchor="ctr">
            <a:normAutofit/>
          </a:bodyPr>
          <a:lstStyle/>
          <a:p>
            <a:r>
              <a:rPr lang="en-US" sz="3600" b="1" dirty="0">
                <a:latin typeface="Arial Black" panose="020B0A04020102020204" pitchFamily="34" charset="0"/>
              </a:rPr>
              <a:t>DISCLAIMERS</a:t>
            </a: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321648" y="1977587"/>
            <a:ext cx="6002232" cy="4006473"/>
          </a:xfrm>
        </p:spPr>
        <p:txBody>
          <a:bodyPr anchor="ctr">
            <a:noAutofit/>
          </a:bodyPr>
          <a:lstStyle/>
          <a:p>
            <a:pPr algn="just"/>
            <a:r>
              <a:rPr lang="en-US" sz="2600" dirty="0"/>
              <a:t>Houston Freethought OASIS is a 501(c)(3) nonprofit educational organization and nothing in this speech is, or is intended to, advocate on behalf of or in opposition to any political campaign or any candidate for public office.</a:t>
            </a:r>
          </a:p>
          <a:p>
            <a:pPr algn="just"/>
            <a:r>
              <a:rPr lang="en-US" sz="2600" dirty="0"/>
              <a:t>Nothing in this speech constitutes legal advice or creates an attorney-client relationship.  </a:t>
            </a:r>
          </a:p>
          <a:p>
            <a:pPr marL="0" indent="0" algn="just">
              <a:buNone/>
            </a:pPr>
            <a:r>
              <a:rPr lang="en-US" sz="2600" b="1" dirty="0"/>
              <a:t>Don’t take legal advice from this speech!</a:t>
            </a:r>
          </a:p>
        </p:txBody>
      </p:sp>
      <p:pic>
        <p:nvPicPr>
          <p:cNvPr id="4" name="Picture 3">
            <a:extLst>
              <a:ext uri="{FF2B5EF4-FFF2-40B4-BE49-F238E27FC236}">
                <a16:creationId xmlns:a16="http://schemas.microsoft.com/office/drawing/2014/main" id="{C9FB2A4B-57AF-4FC9-BCF9-604DD3F2A8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1786"/>
          <a:stretch/>
        </p:blipFill>
        <p:spPr>
          <a:xfrm>
            <a:off x="6788383" y="613147"/>
            <a:ext cx="4565417" cy="5593443"/>
          </a:xfrm>
          <a:prstGeom prst="rect">
            <a:avLst/>
          </a:prstGeom>
        </p:spPr>
      </p:pic>
    </p:spTree>
    <p:extLst>
      <p:ext uri="{BB962C8B-B14F-4D97-AF65-F5344CB8AC3E}">
        <p14:creationId xmlns:p14="http://schemas.microsoft.com/office/powerpoint/2010/main" val="3018106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‘adult toys’ in the Constitution?”</a:t>
            </a:r>
          </a:p>
        </p:txBody>
      </p:sp>
    </p:spTree>
    <p:extLst>
      <p:ext uri="{BB962C8B-B14F-4D97-AF65-F5344CB8AC3E}">
        <p14:creationId xmlns:p14="http://schemas.microsoft.com/office/powerpoint/2010/main" val="47709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42523-D301-7231-471E-72106AAC9A7B}"/>
              </a:ext>
            </a:extLst>
          </p:cNvPr>
          <p:cNvSpPr txBox="1"/>
          <p:nvPr/>
        </p:nvSpPr>
        <p:spPr>
          <a:xfrm>
            <a:off x="1173392" y="798118"/>
            <a:ext cx="9957974" cy="4524315"/>
          </a:xfrm>
          <a:prstGeom prst="rect">
            <a:avLst/>
          </a:prstGeom>
          <a:noFill/>
        </p:spPr>
        <p:txBody>
          <a:bodyPr wrap="square" rtlCol="0">
            <a:spAutoFit/>
          </a:bodyPr>
          <a:lstStyle/>
          <a:p>
            <a:pPr algn="ctr"/>
            <a:r>
              <a:rPr lang="en-US" sz="9600" b="1" dirty="0"/>
              <a:t>“Where does it say ‘butt stuff’ in the Constitution?”</a:t>
            </a:r>
          </a:p>
        </p:txBody>
      </p:sp>
    </p:spTree>
    <p:extLst>
      <p:ext uri="{BB962C8B-B14F-4D97-AF65-F5344CB8AC3E}">
        <p14:creationId xmlns:p14="http://schemas.microsoft.com/office/powerpoint/2010/main" val="3239415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12B56-B092-56A5-A582-985EB22F8314}"/>
              </a:ext>
            </a:extLst>
          </p:cNvPr>
          <p:cNvSpPr txBox="1"/>
          <p:nvPr/>
        </p:nvSpPr>
        <p:spPr>
          <a:xfrm>
            <a:off x="1492156" y="832514"/>
            <a:ext cx="9271379" cy="5509200"/>
          </a:xfrm>
          <a:prstGeom prst="rect">
            <a:avLst/>
          </a:prstGeom>
          <a:noFill/>
        </p:spPr>
        <p:txBody>
          <a:bodyPr wrap="square" rtlCol="0">
            <a:spAutoFit/>
          </a:bodyPr>
          <a:lstStyle/>
          <a:p>
            <a:pPr algn="just"/>
            <a:r>
              <a:rPr lang="en-US" sz="4400" b="1" dirty="0"/>
              <a:t>5</a:t>
            </a:r>
            <a:r>
              <a:rPr lang="en-US" sz="4400" b="1" baseline="30000" dirty="0"/>
              <a:t>th</a:t>
            </a:r>
            <a:r>
              <a:rPr lang="en-US" sz="4400" b="1" dirty="0"/>
              <a:t> Amendment:  “No person shall … be deprived of life, liberty, or property without due process of law….”</a:t>
            </a:r>
            <a:br>
              <a:rPr lang="en-US" sz="4400" b="1" dirty="0"/>
            </a:br>
            <a:br>
              <a:rPr lang="en-US" sz="4400" b="1" dirty="0"/>
            </a:br>
            <a:r>
              <a:rPr lang="en-US" sz="4400" b="1" dirty="0"/>
              <a:t>14</a:t>
            </a:r>
            <a:r>
              <a:rPr lang="en-US" sz="4400" b="1" baseline="30000" dirty="0"/>
              <a:t>th</a:t>
            </a:r>
            <a:r>
              <a:rPr lang="en-US" sz="4400" b="1" dirty="0"/>
              <a:t> Amendment:  “No State shall … deprive any person of life, liberty, or property without due process of law….”</a:t>
            </a:r>
            <a:r>
              <a:rPr lang="en-US" dirty="0"/>
              <a:t> </a:t>
            </a:r>
          </a:p>
        </p:txBody>
      </p:sp>
    </p:spTree>
    <p:extLst>
      <p:ext uri="{BB962C8B-B14F-4D97-AF65-F5344CB8AC3E}">
        <p14:creationId xmlns:p14="http://schemas.microsoft.com/office/powerpoint/2010/main" val="3077995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12B56-B092-56A5-A582-985EB22F8314}"/>
              </a:ext>
            </a:extLst>
          </p:cNvPr>
          <p:cNvSpPr txBox="1"/>
          <p:nvPr/>
        </p:nvSpPr>
        <p:spPr>
          <a:xfrm>
            <a:off x="1492156" y="832514"/>
            <a:ext cx="9271379" cy="5509200"/>
          </a:xfrm>
          <a:prstGeom prst="rect">
            <a:avLst/>
          </a:prstGeom>
          <a:noFill/>
        </p:spPr>
        <p:txBody>
          <a:bodyPr wrap="square" rtlCol="0">
            <a:spAutoFit/>
          </a:bodyPr>
          <a:lstStyle/>
          <a:p>
            <a:pPr algn="just"/>
            <a:r>
              <a:rPr lang="en-US" sz="4400" b="1" dirty="0"/>
              <a:t>5</a:t>
            </a:r>
            <a:r>
              <a:rPr lang="en-US" sz="4400" b="1" baseline="30000" dirty="0"/>
              <a:t>th</a:t>
            </a:r>
            <a:r>
              <a:rPr lang="en-US" sz="4400" b="1" dirty="0"/>
              <a:t> Amendment:  “No person shall … be deprived of life, </a:t>
            </a:r>
            <a:r>
              <a:rPr lang="en-US" sz="4400" b="1" dirty="0">
                <a:solidFill>
                  <a:srgbClr val="C00000"/>
                </a:solidFill>
              </a:rPr>
              <a:t>liberty</a:t>
            </a:r>
            <a:r>
              <a:rPr lang="en-US" sz="4400" b="1" dirty="0"/>
              <a:t>, or property without due process of law….”</a:t>
            </a:r>
            <a:br>
              <a:rPr lang="en-US" sz="4400" b="1" dirty="0"/>
            </a:br>
            <a:br>
              <a:rPr lang="en-US" sz="4400" b="1" dirty="0"/>
            </a:br>
            <a:r>
              <a:rPr lang="en-US" sz="4400" b="1" dirty="0"/>
              <a:t>14</a:t>
            </a:r>
            <a:r>
              <a:rPr lang="en-US" sz="4400" b="1" baseline="30000" dirty="0"/>
              <a:t>th</a:t>
            </a:r>
            <a:r>
              <a:rPr lang="en-US" sz="4400" b="1" dirty="0"/>
              <a:t> Amendment:  “No State shall … deprive any person of life, </a:t>
            </a:r>
            <a:r>
              <a:rPr lang="en-US" sz="4400" b="1" dirty="0">
                <a:solidFill>
                  <a:srgbClr val="C00000"/>
                </a:solidFill>
              </a:rPr>
              <a:t>liberty</a:t>
            </a:r>
            <a:r>
              <a:rPr lang="en-US" sz="4400" b="1" dirty="0"/>
              <a:t>, or property without due process of law….”</a:t>
            </a:r>
            <a:r>
              <a:rPr lang="en-US" dirty="0"/>
              <a:t> </a:t>
            </a:r>
          </a:p>
        </p:txBody>
      </p:sp>
    </p:spTree>
    <p:extLst>
      <p:ext uri="{BB962C8B-B14F-4D97-AF65-F5344CB8AC3E}">
        <p14:creationId xmlns:p14="http://schemas.microsoft.com/office/powerpoint/2010/main" val="315370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12B56-B092-56A5-A582-985EB22F8314}"/>
              </a:ext>
            </a:extLst>
          </p:cNvPr>
          <p:cNvSpPr txBox="1"/>
          <p:nvPr/>
        </p:nvSpPr>
        <p:spPr>
          <a:xfrm>
            <a:off x="1492156" y="832514"/>
            <a:ext cx="9271379" cy="5632311"/>
          </a:xfrm>
          <a:prstGeom prst="rect">
            <a:avLst/>
          </a:prstGeom>
          <a:noFill/>
        </p:spPr>
        <p:txBody>
          <a:bodyPr wrap="square" rtlCol="0">
            <a:spAutoFit/>
          </a:bodyPr>
          <a:lstStyle/>
          <a:p>
            <a:pPr algn="just"/>
            <a:r>
              <a:rPr lang="en-US" sz="2400" b="1" i="0" dirty="0">
                <a:solidFill>
                  <a:srgbClr val="222222"/>
                </a:solidFill>
                <a:effectLst/>
                <a:latin typeface="Arial" panose="020B0604020202020204" pitchFamily="34" charset="0"/>
              </a:rPr>
              <a:t>[T]he "liberty" protected by the Fifth and Fourteenth Amendments from infringement by the Federal Government or the States is not restricted to rights specifically mentioned in the first eight amendments. Cf. </a:t>
            </a:r>
            <a:r>
              <a:rPr lang="en-US" sz="2400" b="1" i="1" u="sng" dirty="0">
                <a:solidFill>
                  <a:srgbClr val="1A0DAB"/>
                </a:solidFill>
                <a:effectLst/>
                <a:latin typeface="Arial" panose="020B0604020202020204" pitchFamily="34" charset="0"/>
                <a:hlinkClick r:id="rId3"/>
              </a:rPr>
              <a:t>United Public Workers</a:t>
            </a:r>
            <a:r>
              <a:rPr lang="en-US" sz="2400" b="1" i="0" u="sng" dirty="0">
                <a:solidFill>
                  <a:srgbClr val="1A0DAB"/>
                </a:solidFill>
                <a:effectLst/>
                <a:latin typeface="Arial" panose="020B0604020202020204" pitchFamily="34" charset="0"/>
                <a:hlinkClick r:id="rId3"/>
              </a:rPr>
              <a:t> v. </a:t>
            </a:r>
            <a:r>
              <a:rPr lang="en-US" sz="2400" b="1" i="1" u="sng" dirty="0">
                <a:solidFill>
                  <a:srgbClr val="1A0DAB"/>
                </a:solidFill>
                <a:effectLst/>
                <a:latin typeface="Arial" panose="020B0604020202020204" pitchFamily="34" charset="0"/>
                <a:hlinkClick r:id="rId3"/>
              </a:rPr>
              <a:t>Mitchell,</a:t>
            </a:r>
            <a:r>
              <a:rPr lang="en-US" sz="2400" b="1" i="0" u="sng" dirty="0">
                <a:solidFill>
                  <a:srgbClr val="1A0DAB"/>
                </a:solidFill>
                <a:effectLst/>
                <a:latin typeface="Arial" panose="020B0604020202020204" pitchFamily="34" charset="0"/>
                <a:hlinkClick r:id="rId3"/>
              </a:rPr>
              <a:t> 330 U. S. 75, 94-95</a:t>
            </a:r>
            <a:r>
              <a:rPr lang="en-US" sz="2400" b="1" i="0" dirty="0">
                <a:solidFill>
                  <a:srgbClr val="222222"/>
                </a:solidFill>
                <a:effectLst/>
                <a:latin typeface="Arial" panose="020B0604020202020204" pitchFamily="34" charset="0"/>
              </a:rPr>
              <a:t>. In determining which rights are fundamental, judges are not left at large to decide cases in light of their personal and private notions. Rather, they must look to the "traditions and [collective] conscience of our people" to determine whether a principle is "so rooted [there] . . . as to be ranked as fundamental.” </a:t>
            </a:r>
            <a:r>
              <a:rPr lang="en-US" sz="2400" b="1" i="1" u="sng" dirty="0">
                <a:solidFill>
                  <a:srgbClr val="1A0DAB"/>
                </a:solidFill>
                <a:effectLst/>
                <a:latin typeface="Arial" panose="020B0604020202020204" pitchFamily="34" charset="0"/>
                <a:hlinkClick r:id="rId4"/>
              </a:rPr>
              <a:t>Snyder</a:t>
            </a:r>
            <a:r>
              <a:rPr lang="en-US" sz="2400" b="1" i="0" u="sng" dirty="0">
                <a:solidFill>
                  <a:srgbClr val="1A0DAB"/>
                </a:solidFill>
                <a:effectLst/>
                <a:latin typeface="Arial" panose="020B0604020202020204" pitchFamily="34" charset="0"/>
                <a:hlinkClick r:id="rId4"/>
              </a:rPr>
              <a:t> v. </a:t>
            </a:r>
            <a:r>
              <a:rPr lang="en-US" sz="2400" b="1" i="1" u="sng" dirty="0">
                <a:solidFill>
                  <a:srgbClr val="1A0DAB"/>
                </a:solidFill>
                <a:effectLst/>
                <a:latin typeface="Arial" panose="020B0604020202020204" pitchFamily="34" charset="0"/>
                <a:hlinkClick r:id="rId4"/>
              </a:rPr>
              <a:t>Massachusetts,</a:t>
            </a:r>
            <a:r>
              <a:rPr lang="en-US" sz="2400" b="1" i="0" u="sng" dirty="0">
                <a:solidFill>
                  <a:srgbClr val="1A0DAB"/>
                </a:solidFill>
                <a:effectLst/>
                <a:latin typeface="Arial" panose="020B0604020202020204" pitchFamily="34" charset="0"/>
                <a:hlinkClick r:id="rId4"/>
              </a:rPr>
              <a:t> 291 U. S. 97, 105</a:t>
            </a:r>
            <a:r>
              <a:rPr lang="en-US" sz="2400" b="1" i="0" dirty="0">
                <a:solidFill>
                  <a:srgbClr val="222222"/>
                </a:solidFill>
                <a:effectLst/>
                <a:latin typeface="Arial" panose="020B0604020202020204" pitchFamily="34" charset="0"/>
              </a:rPr>
              <a:t>. The inquiry is whether a right involved "is of such a character that it cannot be denied without violating those `fundamental principles of liberty and justice which lie at the base of all our civil and politica</a:t>
            </a:r>
            <a:r>
              <a:rPr lang="en-US" sz="2400" b="1" dirty="0">
                <a:solidFill>
                  <a:srgbClr val="222222"/>
                </a:solidFill>
                <a:latin typeface="Arial" panose="020B0604020202020204" pitchFamily="34" charset="0"/>
              </a:rPr>
              <a:t>l institutions….’”</a:t>
            </a:r>
            <a:r>
              <a:rPr lang="en-US" sz="2400" b="1" i="0" dirty="0">
                <a:solidFill>
                  <a:srgbClr val="222222"/>
                </a:solidFill>
                <a:effectLst/>
                <a:latin typeface="Arial" panose="020B0604020202020204" pitchFamily="34" charset="0"/>
              </a:rPr>
              <a:t> </a:t>
            </a:r>
            <a:r>
              <a:rPr lang="en-US" sz="2400" b="1" i="1" u="sng" dirty="0">
                <a:solidFill>
                  <a:srgbClr val="1A0DAB"/>
                </a:solidFill>
                <a:effectLst/>
                <a:latin typeface="Arial" panose="020B0604020202020204" pitchFamily="34" charset="0"/>
                <a:hlinkClick r:id="rId5"/>
              </a:rPr>
              <a:t>Powell</a:t>
            </a:r>
            <a:r>
              <a:rPr lang="en-US" sz="2400" b="1" i="0" u="sng" dirty="0">
                <a:solidFill>
                  <a:srgbClr val="1A0DAB"/>
                </a:solidFill>
                <a:effectLst/>
                <a:latin typeface="Arial" panose="020B0604020202020204" pitchFamily="34" charset="0"/>
                <a:hlinkClick r:id="rId5"/>
              </a:rPr>
              <a:t> v. </a:t>
            </a:r>
            <a:r>
              <a:rPr lang="en-US" sz="2400" b="1" i="1" u="sng" dirty="0">
                <a:solidFill>
                  <a:srgbClr val="1A0DAB"/>
                </a:solidFill>
                <a:effectLst/>
                <a:latin typeface="Arial" panose="020B0604020202020204" pitchFamily="34" charset="0"/>
                <a:hlinkClick r:id="rId5"/>
              </a:rPr>
              <a:t>Alabama,</a:t>
            </a:r>
            <a:r>
              <a:rPr lang="en-US" sz="2400" b="1" i="0" u="sng" dirty="0">
                <a:solidFill>
                  <a:srgbClr val="1A0DAB"/>
                </a:solidFill>
                <a:effectLst/>
                <a:latin typeface="Arial" panose="020B0604020202020204" pitchFamily="34" charset="0"/>
                <a:hlinkClick r:id="rId5"/>
              </a:rPr>
              <a:t> 287 U. S. 45, 67</a:t>
            </a:r>
            <a:r>
              <a:rPr lang="en-US" sz="2400" b="1" i="0" dirty="0">
                <a:solidFill>
                  <a:srgbClr val="222222"/>
                </a:solidFill>
                <a:effectLst/>
                <a:latin typeface="Arial" panose="020B0604020202020204" pitchFamily="34" charset="0"/>
              </a:rPr>
              <a:t>. </a:t>
            </a:r>
          </a:p>
        </p:txBody>
      </p:sp>
    </p:spTree>
    <p:extLst>
      <p:ext uri="{BB962C8B-B14F-4D97-AF65-F5344CB8AC3E}">
        <p14:creationId xmlns:p14="http://schemas.microsoft.com/office/powerpoint/2010/main" val="3416512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9BD2398-D3A3-3E79-AEC0-7E5FB851D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048" y="457200"/>
            <a:ext cx="3803904" cy="5943600"/>
          </a:xfrm>
          <a:prstGeom prst="rect">
            <a:avLst/>
          </a:prstGeom>
        </p:spPr>
      </p:pic>
      <p:sp>
        <p:nvSpPr>
          <p:cNvPr id="5" name="Rectangle 4">
            <a:extLst>
              <a:ext uri="{FF2B5EF4-FFF2-40B4-BE49-F238E27FC236}">
                <a16:creationId xmlns:a16="http://schemas.microsoft.com/office/drawing/2014/main" id="{8E1D3FB2-91C3-C3A5-6F00-04F6A40443D3}"/>
              </a:ext>
            </a:extLst>
          </p:cNvPr>
          <p:cNvSpPr/>
          <p:nvPr/>
        </p:nvSpPr>
        <p:spPr>
          <a:xfrm>
            <a:off x="258994" y="251246"/>
            <a:ext cx="4220472" cy="85786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C99877-6D87-02AE-1C84-1753E90E8C73}"/>
              </a:ext>
            </a:extLst>
          </p:cNvPr>
          <p:cNvSpPr txBox="1"/>
          <p:nvPr/>
        </p:nvSpPr>
        <p:spPr>
          <a:xfrm>
            <a:off x="360721" y="367999"/>
            <a:ext cx="4017017" cy="646331"/>
          </a:xfrm>
          <a:prstGeom prst="rect">
            <a:avLst/>
          </a:prstGeom>
          <a:noFill/>
        </p:spPr>
        <p:txBody>
          <a:bodyPr wrap="square" rtlCol="0">
            <a:spAutoFit/>
          </a:bodyPr>
          <a:lstStyle/>
          <a:p>
            <a:r>
              <a:rPr lang="en-US" b="1" dirty="0"/>
              <a:t>“Even though the Constitution makes no mention of abortion…..” (p. 1)</a:t>
            </a:r>
          </a:p>
        </p:txBody>
      </p:sp>
    </p:spTree>
    <p:extLst>
      <p:ext uri="{BB962C8B-B14F-4D97-AF65-F5344CB8AC3E}">
        <p14:creationId xmlns:p14="http://schemas.microsoft.com/office/powerpoint/2010/main" val="3897359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9BD2398-D3A3-3E79-AEC0-7E5FB851D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048" y="457200"/>
            <a:ext cx="3803904" cy="5943600"/>
          </a:xfrm>
          <a:prstGeom prst="rect">
            <a:avLst/>
          </a:prstGeom>
        </p:spPr>
      </p:pic>
      <p:sp>
        <p:nvSpPr>
          <p:cNvPr id="5" name="Rectangle 4">
            <a:extLst>
              <a:ext uri="{FF2B5EF4-FFF2-40B4-BE49-F238E27FC236}">
                <a16:creationId xmlns:a16="http://schemas.microsoft.com/office/drawing/2014/main" id="{8E1D3FB2-91C3-C3A5-6F00-04F6A40443D3}"/>
              </a:ext>
            </a:extLst>
          </p:cNvPr>
          <p:cNvSpPr/>
          <p:nvPr/>
        </p:nvSpPr>
        <p:spPr>
          <a:xfrm>
            <a:off x="258994" y="251246"/>
            <a:ext cx="4220472" cy="85786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C99877-6D87-02AE-1C84-1753E90E8C73}"/>
              </a:ext>
            </a:extLst>
          </p:cNvPr>
          <p:cNvSpPr txBox="1"/>
          <p:nvPr/>
        </p:nvSpPr>
        <p:spPr>
          <a:xfrm>
            <a:off x="360721" y="367999"/>
            <a:ext cx="4017017" cy="646331"/>
          </a:xfrm>
          <a:prstGeom prst="rect">
            <a:avLst/>
          </a:prstGeom>
          <a:noFill/>
        </p:spPr>
        <p:txBody>
          <a:bodyPr wrap="square" rtlCol="0">
            <a:spAutoFit/>
          </a:bodyPr>
          <a:lstStyle/>
          <a:p>
            <a:r>
              <a:rPr lang="en-US" b="1" dirty="0"/>
              <a:t>“Even though the Constitution makes no mention of abortion…..” (p. 1)</a:t>
            </a:r>
          </a:p>
        </p:txBody>
      </p:sp>
      <p:sp>
        <p:nvSpPr>
          <p:cNvPr id="9" name="Rectangle 8">
            <a:extLst>
              <a:ext uri="{FF2B5EF4-FFF2-40B4-BE49-F238E27FC236}">
                <a16:creationId xmlns:a16="http://schemas.microsoft.com/office/drawing/2014/main" id="{E38F644D-8837-084D-61CE-3DC6E546B8DC}"/>
              </a:ext>
            </a:extLst>
          </p:cNvPr>
          <p:cNvSpPr/>
          <p:nvPr/>
        </p:nvSpPr>
        <p:spPr>
          <a:xfrm>
            <a:off x="7785735" y="913162"/>
            <a:ext cx="4220472" cy="122953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 held that the abortion right, </a:t>
            </a:r>
            <a:r>
              <a:rPr lang="en-US" b="1" dirty="0">
                <a:solidFill>
                  <a:prstClr val="black"/>
                </a:solidFill>
                <a:latin typeface="Calibri"/>
              </a:rPr>
              <a:t>which is not mentioned in the Constitution, is part of a right to privacy, which is also not mentioned.” (p. 9)</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BD67D04-69CD-67EB-9745-29E00FA21A14}"/>
              </a:ext>
            </a:extLst>
          </p:cNvPr>
          <p:cNvSpPr/>
          <p:nvPr/>
        </p:nvSpPr>
        <p:spPr>
          <a:xfrm>
            <a:off x="827965" y="1757696"/>
            <a:ext cx="6055056" cy="85786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465D14-BD7A-88C9-7647-808C9774641A}"/>
              </a:ext>
            </a:extLst>
          </p:cNvPr>
          <p:cNvSpPr txBox="1"/>
          <p:nvPr/>
        </p:nvSpPr>
        <p:spPr>
          <a:xfrm>
            <a:off x="938284" y="1822061"/>
            <a:ext cx="60982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a:rPr>
              <a:t>“That is why the Court has long been ‘reluctant’ to recognize rights that are not mentioned in the Constitution.” (p. 14)</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E478DE5-826C-3DA9-397D-ADF2B0C65D80}"/>
              </a:ext>
            </a:extLst>
          </p:cNvPr>
          <p:cNvSpPr/>
          <p:nvPr/>
        </p:nvSpPr>
        <p:spPr>
          <a:xfrm>
            <a:off x="1495156" y="3304099"/>
            <a:ext cx="5968620" cy="13647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6FDC144-8F10-0322-0363-B6016C779C22}"/>
              </a:ext>
            </a:extLst>
          </p:cNvPr>
          <p:cNvSpPr txBox="1"/>
          <p:nvPr/>
        </p:nvSpPr>
        <p:spPr>
          <a:xfrm>
            <a:off x="1693460" y="3355843"/>
            <a:ext cx="59265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“[T]</a:t>
            </a:r>
            <a:r>
              <a:rPr lang="en-US" b="1" dirty="0"/>
              <a:t>hat argument flies in the face of the standard we have applied in determining whether an asserted right that is nowhere mentioned in the Constitution is nevertheless protected by the Fourteenth Amendment.” (p. 25)</a:t>
            </a:r>
            <a:endParaRPr kumimoji="0" lang="en-US" sz="1800" b="1" i="0" u="none" strike="noStrike" kern="1200" cap="none" spc="0" normalizeH="0" baseline="0" noProof="0" dirty="0">
              <a:ln>
                <a:noFill/>
              </a:ln>
              <a:solidFill>
                <a:prstClr val="black"/>
              </a:solidFill>
              <a:effectLst/>
              <a:uLnTx/>
              <a:uFillTx/>
              <a:ea typeface="+mn-ea"/>
              <a:cs typeface="+mn-cs"/>
            </a:endParaRPr>
          </a:p>
        </p:txBody>
      </p:sp>
      <p:sp>
        <p:nvSpPr>
          <p:cNvPr id="20" name="Rectangle 19">
            <a:extLst>
              <a:ext uri="{FF2B5EF4-FFF2-40B4-BE49-F238E27FC236}">
                <a16:creationId xmlns:a16="http://schemas.microsoft.com/office/drawing/2014/main" id="{E46A18B5-FB14-B592-5BFD-C22AD1BAFB25}"/>
              </a:ext>
            </a:extLst>
          </p:cNvPr>
          <p:cNvSpPr/>
          <p:nvPr/>
        </p:nvSpPr>
        <p:spPr>
          <a:xfrm>
            <a:off x="4570862" y="5090090"/>
            <a:ext cx="6334836" cy="104967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77C25B4-645E-4765-D8D3-3D3E54DC42DD}"/>
              </a:ext>
            </a:extLst>
          </p:cNvPr>
          <p:cNvSpPr txBox="1"/>
          <p:nvPr/>
        </p:nvSpPr>
        <p:spPr>
          <a:xfrm>
            <a:off x="4618317" y="5153264"/>
            <a:ext cx="633483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a:t>
            </a:r>
            <a:r>
              <a:rPr lang="en-US" b="1" dirty="0"/>
              <a:t>As we have explained, procuring an abortion is not a fundamental constitutional right because such a right has no basis in the Constitution’s text or in our Nation’s history.” (p. 77)</a:t>
            </a:r>
            <a:endParaRPr kumimoji="0" lang="en-US" sz="1800" b="1"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98162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E0224223-FCBA-3ACD-589D-AAD8ACB4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861" y="586696"/>
            <a:ext cx="8826414" cy="5768278"/>
          </a:xfrm>
          <a:prstGeom prst="rect">
            <a:avLst/>
          </a:prstGeom>
        </p:spPr>
      </p:pic>
    </p:spTree>
    <p:extLst>
      <p:ext uri="{BB962C8B-B14F-4D97-AF65-F5344CB8AC3E}">
        <p14:creationId xmlns:p14="http://schemas.microsoft.com/office/powerpoint/2010/main" val="1910566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2985433"/>
          </a:xfrm>
          <a:prstGeom prst="rect">
            <a:avLst/>
          </a:prstGeom>
          <a:noFill/>
        </p:spPr>
        <p:txBody>
          <a:bodyPr wrap="square" rtlCol="0">
            <a:spAutoFit/>
          </a:bodyPr>
          <a:lstStyle/>
          <a:p>
            <a:pPr algn="just"/>
            <a:r>
              <a:rPr lang="en-US" sz="3200" b="1" dirty="0"/>
              <a:t>1. By requiring a right to be “deeply rooted in our nation’s history and traditions” to count as “implicit in the concept of ordered liberty,” it means that by definition ONLY THOSE WHO DO NOT NEED THE CONSTITUTION’S PROTECTION can possibly get it.</a:t>
            </a:r>
          </a:p>
          <a:p>
            <a:endParaRPr lang="en-US" sz="2800" b="1" dirty="0"/>
          </a:p>
        </p:txBody>
      </p:sp>
    </p:spTree>
    <p:extLst>
      <p:ext uri="{BB962C8B-B14F-4D97-AF65-F5344CB8AC3E}">
        <p14:creationId xmlns:p14="http://schemas.microsoft.com/office/powerpoint/2010/main" val="2366404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6432530"/>
          </a:xfrm>
          <a:prstGeom prst="rect">
            <a:avLst/>
          </a:prstGeom>
          <a:noFill/>
        </p:spPr>
        <p:txBody>
          <a:bodyPr wrap="square" rtlCol="0">
            <a:spAutoFit/>
          </a:bodyPr>
          <a:lstStyle/>
          <a:p>
            <a:pPr algn="just"/>
            <a:r>
              <a:rPr lang="en-US" sz="3200" b="1" dirty="0"/>
              <a:t>1. By requiring a right to be “deeply rooted in our nation’s history and traditions” to count as “implicit in the concept of ordered liberty,” it means that by definition ONLY THOSE WHO DO NOT NEED THE CONSTITUTION’S PROTECTION can possibly get it.</a:t>
            </a:r>
          </a:p>
          <a:p>
            <a:pPr algn="just"/>
            <a:endParaRPr lang="en-US" sz="3200" b="1" dirty="0"/>
          </a:p>
          <a:p>
            <a:pPr algn="just"/>
            <a:r>
              <a:rPr lang="en-US" sz="3200" b="1" dirty="0"/>
              <a:t>2. Deeply-rooted “traditions” means traditions </a:t>
            </a:r>
            <a:r>
              <a:rPr lang="en-US" sz="3200" b="1" u="sng" dirty="0"/>
              <a:t>at the time</a:t>
            </a:r>
            <a:r>
              <a:rPr lang="en-US" sz="3200" b="1" dirty="0"/>
              <a:t> the 5</a:t>
            </a:r>
            <a:r>
              <a:rPr lang="en-US" sz="3200" b="1" baseline="30000" dirty="0"/>
              <a:t>th</a:t>
            </a:r>
            <a:r>
              <a:rPr lang="en-US" sz="3200" b="1" dirty="0"/>
              <a:t> and 14</a:t>
            </a:r>
            <a:r>
              <a:rPr lang="en-US" sz="3200" b="1" baseline="30000" dirty="0"/>
              <a:t>th</a:t>
            </a:r>
            <a:r>
              <a:rPr lang="en-US" sz="3200" b="1" dirty="0"/>
              <a:t> Amendments were ratified (1791 and 1868). This means, in no uncertain terms, that </a:t>
            </a:r>
            <a:r>
              <a:rPr lang="en-US" sz="3200" b="1" i="1" dirty="0"/>
              <a:t>only</a:t>
            </a:r>
            <a:r>
              <a:rPr lang="en-US" sz="3200" b="1" dirty="0"/>
              <a:t> the traditions of white, male, cisgendered, heterosexual, landed property owners count. This means that the traditions of slave </a:t>
            </a:r>
            <a:r>
              <a:rPr lang="en-US" sz="3200" b="1" i="1" dirty="0"/>
              <a:t>owners</a:t>
            </a:r>
            <a:r>
              <a:rPr lang="en-US" sz="3200" b="1" dirty="0"/>
              <a:t> count in defining “liberty” but the traditions of slaves do not.</a:t>
            </a:r>
          </a:p>
          <a:p>
            <a:endParaRPr lang="en-US" sz="2800" b="1" dirty="0"/>
          </a:p>
        </p:txBody>
      </p:sp>
    </p:spTree>
    <p:extLst>
      <p:ext uri="{BB962C8B-B14F-4D97-AF65-F5344CB8AC3E}">
        <p14:creationId xmlns:p14="http://schemas.microsoft.com/office/powerpoint/2010/main" val="39608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1C58-5EE9-94B8-AD84-1B762522CAC3}"/>
              </a:ext>
            </a:extLst>
          </p:cNvPr>
          <p:cNvSpPr>
            <a:spLocks noGrp="1"/>
          </p:cNvSpPr>
          <p:nvPr>
            <p:ph type="ctrTitle"/>
          </p:nvPr>
        </p:nvSpPr>
        <p:spPr>
          <a:xfrm>
            <a:off x="2480441" y="1157639"/>
            <a:ext cx="7231117" cy="1005497"/>
          </a:xfrm>
        </p:spPr>
        <p:txBody>
          <a:bodyPr/>
          <a:lstStyle/>
          <a:p>
            <a:r>
              <a:rPr lang="en-US" b="1" dirty="0">
                <a:latin typeface="+mn-lt"/>
              </a:rPr>
              <a:t>PART I</a:t>
            </a:r>
          </a:p>
        </p:txBody>
      </p:sp>
      <p:sp>
        <p:nvSpPr>
          <p:cNvPr id="3" name="Subtitle 2">
            <a:extLst>
              <a:ext uri="{FF2B5EF4-FFF2-40B4-BE49-F238E27FC236}">
                <a16:creationId xmlns:a16="http://schemas.microsoft.com/office/drawing/2014/main" id="{9F831C1E-828A-1F7A-E9C9-2777E3F8BBAF}"/>
              </a:ext>
            </a:extLst>
          </p:cNvPr>
          <p:cNvSpPr>
            <a:spLocks noGrp="1"/>
          </p:cNvSpPr>
          <p:nvPr>
            <p:ph type="subTitle" idx="1"/>
          </p:nvPr>
        </p:nvSpPr>
        <p:spPr/>
        <p:txBody>
          <a:bodyPr/>
          <a:lstStyle/>
          <a:p>
            <a:endParaRPr lang="en-US"/>
          </a:p>
        </p:txBody>
      </p:sp>
      <p:pic>
        <p:nvPicPr>
          <p:cNvPr id="5" name="Picture 4" descr="Logo, company name&#10;&#10;Description automatically generated">
            <a:extLst>
              <a:ext uri="{FF2B5EF4-FFF2-40B4-BE49-F238E27FC236}">
                <a16:creationId xmlns:a16="http://schemas.microsoft.com/office/drawing/2014/main" id="{F8E16B71-6802-C87F-E036-5746CDE3A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522" y="2481679"/>
            <a:ext cx="5270956" cy="3617323"/>
          </a:xfrm>
          <a:prstGeom prst="rect">
            <a:avLst/>
          </a:prstGeom>
        </p:spPr>
      </p:pic>
    </p:spTree>
    <p:extLst>
      <p:ext uri="{BB962C8B-B14F-4D97-AF65-F5344CB8AC3E}">
        <p14:creationId xmlns:p14="http://schemas.microsoft.com/office/powerpoint/2010/main" val="945154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rotesting&#10;&#10;Description automatically generated with low confidence">
            <a:extLst>
              <a:ext uri="{FF2B5EF4-FFF2-40B4-BE49-F238E27FC236}">
                <a16:creationId xmlns:a16="http://schemas.microsoft.com/office/drawing/2014/main" id="{CE8B34AD-7A55-E6D1-D4C3-2E36E1DEE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8" y="1181100"/>
            <a:ext cx="3743325" cy="2082800"/>
          </a:xfrm>
          <a:prstGeom prst="rect">
            <a:avLst/>
          </a:prstGeom>
        </p:spPr>
      </p:pic>
      <p:pic>
        <p:nvPicPr>
          <p:cNvPr id="3" name="Picture 2" descr="A person holding a sign&#10;&#10;Description automatically generated with medium confidence">
            <a:extLst>
              <a:ext uri="{FF2B5EF4-FFF2-40B4-BE49-F238E27FC236}">
                <a16:creationId xmlns:a16="http://schemas.microsoft.com/office/drawing/2014/main" id="{18A65C1B-6DD0-CAEF-C40C-E5CD098CA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75" y="1181100"/>
            <a:ext cx="3517900" cy="2082800"/>
          </a:xfrm>
          <a:prstGeom prst="rect">
            <a:avLst/>
          </a:prstGeom>
        </p:spPr>
      </p:pic>
      <p:pic>
        <p:nvPicPr>
          <p:cNvPr id="13" name="Picture 12" descr="A sign on a wall&#10;&#10;Description automatically generated with medium confidence">
            <a:extLst>
              <a:ext uri="{FF2B5EF4-FFF2-40B4-BE49-F238E27FC236}">
                <a16:creationId xmlns:a16="http://schemas.microsoft.com/office/drawing/2014/main" id="{BB4DCF57-32DF-FB7B-F227-370D491FB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88" y="3332163"/>
            <a:ext cx="3725863" cy="2335213"/>
          </a:xfrm>
          <a:prstGeom prst="rect">
            <a:avLst/>
          </a:prstGeom>
        </p:spPr>
      </p:pic>
      <p:pic>
        <p:nvPicPr>
          <p:cNvPr id="15" name="Picture 14" descr="A sign on a pole&#10;&#10;Description automatically generated with low confidence">
            <a:extLst>
              <a:ext uri="{FF2B5EF4-FFF2-40B4-BE49-F238E27FC236}">
                <a16:creationId xmlns:a16="http://schemas.microsoft.com/office/drawing/2014/main" id="{8213C498-1C7D-A9B5-C6B2-66928741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3" y="3332163"/>
            <a:ext cx="3536950" cy="2335213"/>
          </a:xfrm>
          <a:prstGeom prst="rect">
            <a:avLst/>
          </a:prstGeom>
        </p:spPr>
      </p:pic>
      <p:pic>
        <p:nvPicPr>
          <p:cNvPr id="9" name="Picture 8" descr="A person skateboards down a sidewalk&#10;&#10;Description automatically generated with low confidence">
            <a:extLst>
              <a:ext uri="{FF2B5EF4-FFF2-40B4-BE49-F238E27FC236}">
                <a16:creationId xmlns:a16="http://schemas.microsoft.com/office/drawing/2014/main" id="{C85329F7-F64E-8C47-C86D-E50259096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938" y="1181100"/>
            <a:ext cx="2552700" cy="1708150"/>
          </a:xfrm>
          <a:prstGeom prst="rect">
            <a:avLst/>
          </a:prstGeom>
        </p:spPr>
      </p:pic>
      <p:pic>
        <p:nvPicPr>
          <p:cNvPr id="11" name="Picture 10" descr="A picture containing text, tree, outdoor, sign&#10;&#10;Description automatically generated">
            <a:extLst>
              <a:ext uri="{FF2B5EF4-FFF2-40B4-BE49-F238E27FC236}">
                <a16:creationId xmlns:a16="http://schemas.microsoft.com/office/drawing/2014/main" id="{83E17692-8081-F018-25A9-6FA098EEC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938" y="2957513"/>
            <a:ext cx="2552700" cy="1243013"/>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B48F5E7A-CC85-E9B5-C95F-4E8E95D1A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6938" y="4268788"/>
            <a:ext cx="2552700" cy="1400175"/>
          </a:xfrm>
          <a:prstGeom prst="rect">
            <a:avLst/>
          </a:prstGeom>
        </p:spPr>
      </p:pic>
    </p:spTree>
    <p:extLst>
      <p:ext uri="{BB962C8B-B14F-4D97-AF65-F5344CB8AC3E}">
        <p14:creationId xmlns:p14="http://schemas.microsoft.com/office/powerpoint/2010/main" val="3263437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1C58-5EE9-94B8-AD84-1B762522CAC3}"/>
              </a:ext>
            </a:extLst>
          </p:cNvPr>
          <p:cNvSpPr>
            <a:spLocks noGrp="1"/>
          </p:cNvSpPr>
          <p:nvPr>
            <p:ph type="ctrTitle"/>
          </p:nvPr>
        </p:nvSpPr>
        <p:spPr>
          <a:xfrm>
            <a:off x="2480441" y="1157639"/>
            <a:ext cx="7231117" cy="1005497"/>
          </a:xfrm>
        </p:spPr>
        <p:txBody>
          <a:bodyPr>
            <a:normAutofit/>
          </a:bodyPr>
          <a:lstStyle/>
          <a:p>
            <a:r>
              <a:rPr lang="en-US" b="1" dirty="0">
                <a:latin typeface="+mn-lt"/>
              </a:rPr>
              <a:t>PART III</a:t>
            </a:r>
          </a:p>
        </p:txBody>
      </p:sp>
      <p:sp>
        <p:nvSpPr>
          <p:cNvPr id="3" name="Subtitle 2">
            <a:extLst>
              <a:ext uri="{FF2B5EF4-FFF2-40B4-BE49-F238E27FC236}">
                <a16:creationId xmlns:a16="http://schemas.microsoft.com/office/drawing/2014/main" id="{9F831C1E-828A-1F7A-E9C9-2777E3F8BBAF}"/>
              </a:ext>
            </a:extLst>
          </p:cNvPr>
          <p:cNvSpPr>
            <a:spLocks noGrp="1"/>
          </p:cNvSpPr>
          <p:nvPr>
            <p:ph type="subTitle" idx="1"/>
          </p:nvPr>
        </p:nvSpPr>
        <p:spPr>
          <a:xfrm>
            <a:off x="1524000" y="2163136"/>
            <a:ext cx="9144000" cy="4131953"/>
          </a:xfrm>
        </p:spPr>
        <p:txBody>
          <a:bodyPr>
            <a:noAutofit/>
          </a:bodyPr>
          <a:lstStyle/>
          <a:p>
            <a:r>
              <a:rPr lang="en-US" sz="30000" dirty="0"/>
              <a:t>?</a:t>
            </a:r>
          </a:p>
        </p:txBody>
      </p:sp>
    </p:spTree>
    <p:extLst>
      <p:ext uri="{BB962C8B-B14F-4D97-AF65-F5344CB8AC3E}">
        <p14:creationId xmlns:p14="http://schemas.microsoft.com/office/powerpoint/2010/main" val="67530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6981D9BA-9495-192C-0E75-70D0647EB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56307"/>
            <a:ext cx="11277600" cy="1945386"/>
          </a:xfrm>
          <a:prstGeom prst="rect">
            <a:avLst/>
          </a:prstGeom>
        </p:spPr>
      </p:pic>
    </p:spTree>
    <p:extLst>
      <p:ext uri="{BB962C8B-B14F-4D97-AF65-F5344CB8AC3E}">
        <p14:creationId xmlns:p14="http://schemas.microsoft.com/office/powerpoint/2010/main" val="3441023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DEBD4D5A-2C84-6B87-D5B8-2C9FB6770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809" y="457200"/>
            <a:ext cx="5334381" cy="5943600"/>
          </a:xfrm>
          <a:prstGeom prst="rect">
            <a:avLst/>
          </a:prstGeom>
        </p:spPr>
      </p:pic>
    </p:spTree>
    <p:extLst>
      <p:ext uri="{BB962C8B-B14F-4D97-AF65-F5344CB8AC3E}">
        <p14:creationId xmlns:p14="http://schemas.microsoft.com/office/powerpoint/2010/main" val="77861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 pop vote totals.jpg"/>
          <p:cNvPicPr>
            <a:picLocks noChangeAspect="1"/>
          </p:cNvPicPr>
          <p:nvPr/>
        </p:nvPicPr>
        <p:blipFill>
          <a:blip r:embed="rId2" cstate="print"/>
          <a:stretch>
            <a:fillRect/>
          </a:stretch>
        </p:blipFill>
        <p:spPr>
          <a:xfrm>
            <a:off x="0" y="628366"/>
            <a:ext cx="12192000" cy="1421153"/>
          </a:xfrm>
          <a:prstGeom prst="rect">
            <a:avLst/>
          </a:prstGeom>
        </p:spPr>
      </p:pic>
      <p:sp>
        <p:nvSpPr>
          <p:cNvPr id="3" name="TextBox 2"/>
          <p:cNvSpPr txBox="1"/>
          <p:nvPr/>
        </p:nvSpPr>
        <p:spPr>
          <a:xfrm>
            <a:off x="822960" y="2612572"/>
            <a:ext cx="10946674" cy="2246769"/>
          </a:xfrm>
          <a:prstGeom prst="rect">
            <a:avLst/>
          </a:prstGeom>
          <a:noFill/>
        </p:spPr>
        <p:txBody>
          <a:bodyPr wrap="square" rtlCol="0">
            <a:spAutoFit/>
          </a:bodyPr>
          <a:lstStyle/>
          <a:p>
            <a:r>
              <a:rPr lang="en-US" sz="2800" dirty="0"/>
              <a:t>Michigan:   51,463 votes for Stein		Trump won by 10,704 votes</a:t>
            </a:r>
          </a:p>
          <a:p>
            <a:endParaRPr lang="en-US" sz="2800" dirty="0"/>
          </a:p>
          <a:p>
            <a:r>
              <a:rPr lang="en-US" sz="2800" dirty="0"/>
              <a:t>Wisconsin:  31,072 votes for Stein		Trump won by 22,748 votes</a:t>
            </a:r>
          </a:p>
          <a:p>
            <a:endParaRPr lang="en-US" sz="2800" dirty="0"/>
          </a:p>
          <a:p>
            <a:r>
              <a:rPr lang="en-US" sz="2800" dirty="0"/>
              <a:t>Pennsylvania: 49,941 votes for Stein		Trump won by 44,292 votes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glasses and smiling at the camera&#10;&#10;Description automatically generated">
            <a:extLst>
              <a:ext uri="{FF2B5EF4-FFF2-40B4-BE49-F238E27FC236}">
                <a16:creationId xmlns:a16="http://schemas.microsoft.com/office/drawing/2014/main" id="{9DDEB574-F38D-4584-A4E4-C2C339287E59}"/>
              </a:ext>
            </a:extLst>
          </p:cNvPr>
          <p:cNvPicPr>
            <a:picLocks noChangeAspect="1"/>
          </p:cNvPicPr>
          <p:nvPr/>
        </p:nvPicPr>
        <p:blipFill rotWithShape="1">
          <a:blip r:embed="rId2">
            <a:extLst>
              <a:ext uri="{28A0092B-C50C-407E-A947-70E740481C1C}">
                <a14:useLocalDpi xmlns:a14="http://schemas.microsoft.com/office/drawing/2010/main" val="0"/>
              </a:ext>
            </a:extLst>
          </a:blip>
          <a:srcRect r="3574" b="2"/>
          <a:stretch/>
        </p:blipFill>
        <p:spPr>
          <a:xfrm>
            <a:off x="643467" y="643467"/>
            <a:ext cx="5372099" cy="5571066"/>
          </a:xfrm>
          <a:prstGeom prst="rect">
            <a:avLst/>
          </a:prstGeom>
        </p:spPr>
      </p:pic>
      <p:pic>
        <p:nvPicPr>
          <p:cNvPr id="4" name="Picture 3">
            <a:extLst>
              <a:ext uri="{FF2B5EF4-FFF2-40B4-BE49-F238E27FC236}">
                <a16:creationId xmlns:a16="http://schemas.microsoft.com/office/drawing/2014/main" id="{0AB26882-FDDF-4065-8482-0E3EA8053964}"/>
              </a:ext>
            </a:extLst>
          </p:cNvPr>
          <p:cNvPicPr>
            <a:picLocks noChangeAspect="1"/>
          </p:cNvPicPr>
          <p:nvPr/>
        </p:nvPicPr>
        <p:blipFill rotWithShape="1">
          <a:blip r:embed="rId3" cstate="print"/>
          <a:srcRect t="14256" b="7967"/>
          <a:stretch/>
        </p:blipFill>
        <p:spPr>
          <a:xfrm>
            <a:off x="6176432" y="643467"/>
            <a:ext cx="5372100" cy="5571066"/>
          </a:xfrm>
          <a:prstGeom prst="rect">
            <a:avLst/>
          </a:prstGeom>
        </p:spPr>
      </p:pic>
    </p:spTree>
    <p:extLst>
      <p:ext uri="{BB962C8B-B14F-4D97-AF65-F5344CB8AC3E}">
        <p14:creationId xmlns:p14="http://schemas.microsoft.com/office/powerpoint/2010/main" val="938789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 pop vote totals.jpg"/>
          <p:cNvPicPr>
            <a:picLocks noChangeAspect="1"/>
          </p:cNvPicPr>
          <p:nvPr/>
        </p:nvPicPr>
        <p:blipFill>
          <a:blip r:embed="rId2" cstate="print"/>
          <a:stretch>
            <a:fillRect/>
          </a:stretch>
        </p:blipFill>
        <p:spPr>
          <a:xfrm>
            <a:off x="0" y="628366"/>
            <a:ext cx="12192000" cy="1421153"/>
          </a:xfrm>
          <a:prstGeom prst="rect">
            <a:avLst/>
          </a:prstGeom>
        </p:spPr>
      </p:pic>
      <p:sp>
        <p:nvSpPr>
          <p:cNvPr id="3" name="TextBox 2"/>
          <p:cNvSpPr txBox="1"/>
          <p:nvPr/>
        </p:nvSpPr>
        <p:spPr>
          <a:xfrm>
            <a:off x="822960" y="2612572"/>
            <a:ext cx="10946674" cy="2246769"/>
          </a:xfrm>
          <a:prstGeom prst="rect">
            <a:avLst/>
          </a:prstGeom>
          <a:noFill/>
        </p:spPr>
        <p:txBody>
          <a:bodyPr wrap="square" rtlCol="0">
            <a:spAutoFit/>
          </a:bodyPr>
          <a:lstStyle/>
          <a:p>
            <a:r>
              <a:rPr lang="en-US" sz="2800" dirty="0"/>
              <a:t>Michigan:   51,463 votes for Stein		Trump won by 10,704 votes</a:t>
            </a:r>
          </a:p>
          <a:p>
            <a:endParaRPr lang="en-US" sz="2800" dirty="0"/>
          </a:p>
          <a:p>
            <a:r>
              <a:rPr lang="en-US" sz="2800" dirty="0"/>
              <a:t>Wisconsin:  31,072 votes for Stein		Trump won by 22,748 votes</a:t>
            </a:r>
          </a:p>
          <a:p>
            <a:endParaRPr lang="en-US" sz="2800" dirty="0"/>
          </a:p>
          <a:p>
            <a:r>
              <a:rPr lang="en-US" sz="2800" dirty="0"/>
              <a:t>Pennsylvania: 49,941 votes for Stein		Trump won by 44,292 votes</a:t>
            </a:r>
          </a:p>
        </p:txBody>
      </p:sp>
    </p:spTree>
    <p:extLst>
      <p:ext uri="{BB962C8B-B14F-4D97-AF65-F5344CB8AC3E}">
        <p14:creationId xmlns:p14="http://schemas.microsoft.com/office/powerpoint/2010/main" val="261164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 revised EV.jpg"/>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 pop vote totals.jpg"/>
          <p:cNvPicPr>
            <a:picLocks noChangeAspect="1"/>
          </p:cNvPicPr>
          <p:nvPr/>
        </p:nvPicPr>
        <p:blipFill>
          <a:blip r:embed="rId2" cstate="print"/>
          <a:stretch>
            <a:fillRect/>
          </a:stretch>
        </p:blipFill>
        <p:spPr>
          <a:xfrm>
            <a:off x="0" y="628366"/>
            <a:ext cx="12192000" cy="1421153"/>
          </a:xfrm>
          <a:prstGeom prst="rect">
            <a:avLst/>
          </a:prstGeom>
        </p:spPr>
      </p:pic>
      <p:sp>
        <p:nvSpPr>
          <p:cNvPr id="3" name="TextBox 2"/>
          <p:cNvSpPr txBox="1"/>
          <p:nvPr/>
        </p:nvSpPr>
        <p:spPr>
          <a:xfrm>
            <a:off x="822960" y="2612572"/>
            <a:ext cx="10946674" cy="2246769"/>
          </a:xfrm>
          <a:prstGeom prst="rect">
            <a:avLst/>
          </a:prstGeom>
          <a:noFill/>
        </p:spPr>
        <p:txBody>
          <a:bodyPr wrap="square" rtlCol="0">
            <a:spAutoFit/>
          </a:bodyPr>
          <a:lstStyle/>
          <a:p>
            <a:r>
              <a:rPr lang="en-US" sz="2800" dirty="0"/>
              <a:t>Michigan:   51,463 votes for Stein		Trump won by 10,704 votes</a:t>
            </a:r>
          </a:p>
          <a:p>
            <a:endParaRPr lang="en-US" sz="2800" dirty="0"/>
          </a:p>
          <a:p>
            <a:r>
              <a:rPr lang="en-US" sz="2800" dirty="0"/>
              <a:t>Wisconsin:  31,072 votes for Stein		Trump won by 22,748 votes</a:t>
            </a:r>
          </a:p>
          <a:p>
            <a:endParaRPr lang="en-US" sz="2800" dirty="0"/>
          </a:p>
          <a:p>
            <a:r>
              <a:rPr lang="en-US" sz="2800" dirty="0"/>
              <a:t>Pennsylvania: 49,941 votes for Stein		Trump won by 44,292 votes</a:t>
            </a:r>
          </a:p>
        </p:txBody>
      </p:sp>
    </p:spTree>
    <p:extLst>
      <p:ext uri="{BB962C8B-B14F-4D97-AF65-F5344CB8AC3E}">
        <p14:creationId xmlns:p14="http://schemas.microsoft.com/office/powerpoint/2010/main" val="2225884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32F196A-2982-E0E4-C81A-54289D761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620" y="176563"/>
            <a:ext cx="1610372" cy="1610372"/>
          </a:xfrm>
          <a:prstGeom prst="rect">
            <a:avLst/>
          </a:prstGeom>
        </p:spPr>
      </p:pic>
      <p:pic>
        <p:nvPicPr>
          <p:cNvPr id="6" name="Picture 5" descr="Icon&#10;&#10;Description automatically generated">
            <a:extLst>
              <a:ext uri="{FF2B5EF4-FFF2-40B4-BE49-F238E27FC236}">
                <a16:creationId xmlns:a16="http://schemas.microsoft.com/office/drawing/2014/main" id="{045A1A03-CB78-4154-5B53-295C5385B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632" y="176563"/>
            <a:ext cx="1610372" cy="1610372"/>
          </a:xfrm>
          <a:prstGeom prst="rect">
            <a:avLst/>
          </a:prstGeom>
        </p:spPr>
      </p:pic>
      <p:pic>
        <p:nvPicPr>
          <p:cNvPr id="10" name="Picture 9" descr="Icon&#10;&#10;Description automatically generated">
            <a:extLst>
              <a:ext uri="{FF2B5EF4-FFF2-40B4-BE49-F238E27FC236}">
                <a16:creationId xmlns:a16="http://schemas.microsoft.com/office/drawing/2014/main" id="{30C3C715-C190-3D58-84BF-AC0C2154A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5" y="176563"/>
            <a:ext cx="1610372" cy="1610372"/>
          </a:xfrm>
          <a:prstGeom prst="rect">
            <a:avLst/>
          </a:prstGeom>
        </p:spPr>
      </p:pic>
      <p:pic>
        <p:nvPicPr>
          <p:cNvPr id="11" name="Picture 10" descr="Icon&#10;&#10;Description automatically generated">
            <a:extLst>
              <a:ext uri="{FF2B5EF4-FFF2-40B4-BE49-F238E27FC236}">
                <a16:creationId xmlns:a16="http://schemas.microsoft.com/office/drawing/2014/main" id="{457BAA6F-ED82-88F4-6BD1-5FF782C65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146" y="176563"/>
            <a:ext cx="1610372" cy="1610372"/>
          </a:xfrm>
          <a:prstGeom prst="rect">
            <a:avLst/>
          </a:prstGeom>
        </p:spPr>
      </p:pic>
      <p:pic>
        <p:nvPicPr>
          <p:cNvPr id="12" name="Picture 11" descr="Icon&#10;&#10;Description automatically generated">
            <a:extLst>
              <a:ext uri="{FF2B5EF4-FFF2-40B4-BE49-F238E27FC236}">
                <a16:creationId xmlns:a16="http://schemas.microsoft.com/office/drawing/2014/main" id="{E0AF8B1F-858E-F0D5-0A58-473F617F8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018" y="176563"/>
            <a:ext cx="1610372" cy="1610372"/>
          </a:xfrm>
          <a:prstGeom prst="rect">
            <a:avLst/>
          </a:prstGeom>
        </p:spPr>
      </p:pic>
      <p:pic>
        <p:nvPicPr>
          <p:cNvPr id="13" name="Picture 12" descr="Icon&#10;&#10;Description automatically generated">
            <a:extLst>
              <a:ext uri="{FF2B5EF4-FFF2-40B4-BE49-F238E27FC236}">
                <a16:creationId xmlns:a16="http://schemas.microsoft.com/office/drawing/2014/main" id="{A65BE57D-FE72-9628-41CD-295335FF5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30" y="176563"/>
            <a:ext cx="1610372" cy="1610372"/>
          </a:xfrm>
          <a:prstGeom prst="rect">
            <a:avLst/>
          </a:prstGeom>
        </p:spPr>
      </p:pic>
      <p:pic>
        <p:nvPicPr>
          <p:cNvPr id="14" name="Picture 13" descr="Icon&#10;&#10;Description automatically generated">
            <a:extLst>
              <a:ext uri="{FF2B5EF4-FFF2-40B4-BE49-F238E27FC236}">
                <a16:creationId xmlns:a16="http://schemas.microsoft.com/office/drawing/2014/main" id="{92DAD763-8E94-A257-E820-1270D4958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3416" y="176563"/>
            <a:ext cx="1610372" cy="1610372"/>
          </a:xfrm>
          <a:prstGeom prst="rect">
            <a:avLst/>
          </a:prstGeom>
        </p:spPr>
      </p:pic>
      <p:sp>
        <p:nvSpPr>
          <p:cNvPr id="17" name="TextBox 16">
            <a:extLst>
              <a:ext uri="{FF2B5EF4-FFF2-40B4-BE49-F238E27FC236}">
                <a16:creationId xmlns:a16="http://schemas.microsoft.com/office/drawing/2014/main" id="{C11946EA-F8ED-631F-F9C0-7C0409570ACF}"/>
              </a:ext>
            </a:extLst>
          </p:cNvPr>
          <p:cNvSpPr txBox="1"/>
          <p:nvPr/>
        </p:nvSpPr>
        <p:spPr>
          <a:xfrm>
            <a:off x="916237" y="1829660"/>
            <a:ext cx="1173392" cy="369332"/>
          </a:xfrm>
          <a:prstGeom prst="rect">
            <a:avLst/>
          </a:prstGeom>
          <a:noFill/>
        </p:spPr>
        <p:txBody>
          <a:bodyPr wrap="square" rtlCol="0">
            <a:spAutoFit/>
          </a:bodyPr>
          <a:lstStyle/>
          <a:p>
            <a:r>
              <a:rPr lang="en-US" dirty="0"/>
              <a:t>1988</a:t>
            </a:r>
          </a:p>
        </p:txBody>
      </p:sp>
      <p:sp>
        <p:nvSpPr>
          <p:cNvPr id="19" name="TextBox 18">
            <a:extLst>
              <a:ext uri="{FF2B5EF4-FFF2-40B4-BE49-F238E27FC236}">
                <a16:creationId xmlns:a16="http://schemas.microsoft.com/office/drawing/2014/main" id="{DC6F3DB7-70E7-6463-3D56-61D888E0E089}"/>
              </a:ext>
            </a:extLst>
          </p:cNvPr>
          <p:cNvSpPr txBox="1"/>
          <p:nvPr/>
        </p:nvSpPr>
        <p:spPr>
          <a:xfrm>
            <a:off x="2301180" y="1826350"/>
            <a:ext cx="727440" cy="369332"/>
          </a:xfrm>
          <a:prstGeom prst="rect">
            <a:avLst/>
          </a:prstGeom>
          <a:noFill/>
        </p:spPr>
        <p:txBody>
          <a:bodyPr wrap="square">
            <a:spAutoFit/>
          </a:bodyPr>
          <a:lstStyle/>
          <a:p>
            <a:r>
              <a:rPr lang="en-US" dirty="0"/>
              <a:t>1992</a:t>
            </a:r>
          </a:p>
        </p:txBody>
      </p:sp>
      <p:sp>
        <p:nvSpPr>
          <p:cNvPr id="21" name="TextBox 20">
            <a:extLst>
              <a:ext uri="{FF2B5EF4-FFF2-40B4-BE49-F238E27FC236}">
                <a16:creationId xmlns:a16="http://schemas.microsoft.com/office/drawing/2014/main" id="{4A40D04D-6098-E2F8-8D6A-FF60A34B5C5A}"/>
              </a:ext>
            </a:extLst>
          </p:cNvPr>
          <p:cNvSpPr txBox="1"/>
          <p:nvPr/>
        </p:nvSpPr>
        <p:spPr>
          <a:xfrm>
            <a:off x="3606410" y="1826350"/>
            <a:ext cx="995680" cy="646331"/>
          </a:xfrm>
          <a:prstGeom prst="rect">
            <a:avLst/>
          </a:prstGeom>
          <a:noFill/>
        </p:spPr>
        <p:txBody>
          <a:bodyPr wrap="square">
            <a:spAutoFit/>
          </a:bodyPr>
          <a:lstStyle/>
          <a:p>
            <a:r>
              <a:rPr lang="en-US" dirty="0"/>
              <a:t>1996</a:t>
            </a:r>
          </a:p>
          <a:p>
            <a:endParaRPr lang="en-US" dirty="0"/>
          </a:p>
        </p:txBody>
      </p:sp>
      <p:sp>
        <p:nvSpPr>
          <p:cNvPr id="23" name="TextBox 22">
            <a:extLst>
              <a:ext uri="{FF2B5EF4-FFF2-40B4-BE49-F238E27FC236}">
                <a16:creationId xmlns:a16="http://schemas.microsoft.com/office/drawing/2014/main" id="{984B0559-3236-0FB0-B8A7-5D6B71316042}"/>
              </a:ext>
            </a:extLst>
          </p:cNvPr>
          <p:cNvSpPr txBox="1"/>
          <p:nvPr/>
        </p:nvSpPr>
        <p:spPr>
          <a:xfrm>
            <a:off x="4914791" y="1826350"/>
            <a:ext cx="853440" cy="369332"/>
          </a:xfrm>
          <a:prstGeom prst="rect">
            <a:avLst/>
          </a:prstGeom>
          <a:noFill/>
        </p:spPr>
        <p:txBody>
          <a:bodyPr wrap="square">
            <a:spAutoFit/>
          </a:bodyPr>
          <a:lstStyle/>
          <a:p>
            <a:r>
              <a:rPr lang="en-US" dirty="0"/>
              <a:t>2000</a:t>
            </a:r>
          </a:p>
        </p:txBody>
      </p:sp>
      <p:sp>
        <p:nvSpPr>
          <p:cNvPr id="25" name="TextBox 24">
            <a:extLst>
              <a:ext uri="{FF2B5EF4-FFF2-40B4-BE49-F238E27FC236}">
                <a16:creationId xmlns:a16="http://schemas.microsoft.com/office/drawing/2014/main" id="{B1D9D2A6-3D9F-5C21-7FB1-B9A05F1BBFDD}"/>
              </a:ext>
            </a:extLst>
          </p:cNvPr>
          <p:cNvSpPr txBox="1"/>
          <p:nvPr/>
        </p:nvSpPr>
        <p:spPr>
          <a:xfrm>
            <a:off x="6278880" y="1826350"/>
            <a:ext cx="6096000" cy="369332"/>
          </a:xfrm>
          <a:prstGeom prst="rect">
            <a:avLst/>
          </a:prstGeom>
          <a:noFill/>
        </p:spPr>
        <p:txBody>
          <a:bodyPr wrap="square">
            <a:spAutoFit/>
          </a:bodyPr>
          <a:lstStyle/>
          <a:p>
            <a:r>
              <a:rPr lang="en-US" dirty="0"/>
              <a:t>2004</a:t>
            </a:r>
          </a:p>
        </p:txBody>
      </p:sp>
      <p:sp>
        <p:nvSpPr>
          <p:cNvPr id="27" name="TextBox 26">
            <a:extLst>
              <a:ext uri="{FF2B5EF4-FFF2-40B4-BE49-F238E27FC236}">
                <a16:creationId xmlns:a16="http://schemas.microsoft.com/office/drawing/2014/main" id="{A2D1D753-5C9F-C090-BDB1-FDBAE4F1AF86}"/>
              </a:ext>
            </a:extLst>
          </p:cNvPr>
          <p:cNvSpPr txBox="1"/>
          <p:nvPr/>
        </p:nvSpPr>
        <p:spPr>
          <a:xfrm>
            <a:off x="7643322" y="1826350"/>
            <a:ext cx="6187440" cy="369332"/>
          </a:xfrm>
          <a:prstGeom prst="rect">
            <a:avLst/>
          </a:prstGeom>
          <a:noFill/>
        </p:spPr>
        <p:txBody>
          <a:bodyPr wrap="square">
            <a:spAutoFit/>
          </a:bodyPr>
          <a:lstStyle/>
          <a:p>
            <a:r>
              <a:rPr lang="en-US" dirty="0"/>
              <a:t>2008</a:t>
            </a:r>
          </a:p>
        </p:txBody>
      </p:sp>
      <p:sp>
        <p:nvSpPr>
          <p:cNvPr id="29" name="TextBox 28">
            <a:extLst>
              <a:ext uri="{FF2B5EF4-FFF2-40B4-BE49-F238E27FC236}">
                <a16:creationId xmlns:a16="http://schemas.microsoft.com/office/drawing/2014/main" id="{E46A6BF0-F11E-003E-2EBD-66AE2B692A91}"/>
              </a:ext>
            </a:extLst>
          </p:cNvPr>
          <p:cNvSpPr txBox="1"/>
          <p:nvPr/>
        </p:nvSpPr>
        <p:spPr>
          <a:xfrm>
            <a:off x="9034780" y="1826350"/>
            <a:ext cx="6913880" cy="369332"/>
          </a:xfrm>
          <a:prstGeom prst="rect">
            <a:avLst/>
          </a:prstGeom>
          <a:noFill/>
        </p:spPr>
        <p:txBody>
          <a:bodyPr wrap="square">
            <a:spAutoFit/>
          </a:bodyPr>
          <a:lstStyle/>
          <a:p>
            <a:r>
              <a:rPr lang="en-US" dirty="0"/>
              <a:t>2012</a:t>
            </a:r>
          </a:p>
        </p:txBody>
      </p:sp>
      <p:pic>
        <p:nvPicPr>
          <p:cNvPr id="33" name="Picture 32" descr="Icon&#10;&#10;Description automatically generated">
            <a:extLst>
              <a:ext uri="{FF2B5EF4-FFF2-40B4-BE49-F238E27FC236}">
                <a16:creationId xmlns:a16="http://schemas.microsoft.com/office/drawing/2014/main" id="{90A57579-95FE-5D41-1444-82D02A22B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287" y="4038822"/>
            <a:ext cx="1610372" cy="1610372"/>
          </a:xfrm>
          <a:prstGeom prst="rect">
            <a:avLst/>
          </a:prstGeom>
        </p:spPr>
      </p:pic>
      <p:pic>
        <p:nvPicPr>
          <p:cNvPr id="36" name="Picture 35" descr="Icon&#10;&#10;Description automatically generated">
            <a:extLst>
              <a:ext uri="{FF2B5EF4-FFF2-40B4-BE49-F238E27FC236}">
                <a16:creationId xmlns:a16="http://schemas.microsoft.com/office/drawing/2014/main" id="{60F5A129-D396-2D7C-D2C5-7699B8E47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673" y="4038822"/>
            <a:ext cx="1610372" cy="1610372"/>
          </a:xfrm>
          <a:prstGeom prst="rect">
            <a:avLst/>
          </a:prstGeom>
        </p:spPr>
      </p:pic>
      <p:pic>
        <p:nvPicPr>
          <p:cNvPr id="37" name="Picture 36" descr="Icon&#10;&#10;Description automatically generated">
            <a:extLst>
              <a:ext uri="{FF2B5EF4-FFF2-40B4-BE49-F238E27FC236}">
                <a16:creationId xmlns:a16="http://schemas.microsoft.com/office/drawing/2014/main" id="{AA1CF973-2184-9A10-EE6E-BFF8AE97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685" y="4038822"/>
            <a:ext cx="1610372" cy="1610372"/>
          </a:xfrm>
          <a:prstGeom prst="rect">
            <a:avLst/>
          </a:prstGeom>
        </p:spPr>
      </p:pic>
      <p:pic>
        <p:nvPicPr>
          <p:cNvPr id="38" name="Picture 37" descr="Icon&#10;&#10;Description automatically generated">
            <a:extLst>
              <a:ext uri="{FF2B5EF4-FFF2-40B4-BE49-F238E27FC236}">
                <a16:creationId xmlns:a16="http://schemas.microsoft.com/office/drawing/2014/main" id="{57AA4B19-91EA-41A2-2260-7B82A5760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071" y="4038822"/>
            <a:ext cx="1610372" cy="1610372"/>
          </a:xfrm>
          <a:prstGeom prst="rect">
            <a:avLst/>
          </a:prstGeom>
        </p:spPr>
      </p:pic>
      <p:sp>
        <p:nvSpPr>
          <p:cNvPr id="41" name="TextBox 40">
            <a:extLst>
              <a:ext uri="{FF2B5EF4-FFF2-40B4-BE49-F238E27FC236}">
                <a16:creationId xmlns:a16="http://schemas.microsoft.com/office/drawing/2014/main" id="{C2B91B46-71D5-B82A-818A-6EAE083C13AF}"/>
              </a:ext>
            </a:extLst>
          </p:cNvPr>
          <p:cNvSpPr txBox="1"/>
          <p:nvPr/>
        </p:nvSpPr>
        <p:spPr>
          <a:xfrm>
            <a:off x="1168915" y="5775431"/>
            <a:ext cx="727440" cy="369332"/>
          </a:xfrm>
          <a:prstGeom prst="rect">
            <a:avLst/>
          </a:prstGeom>
          <a:noFill/>
        </p:spPr>
        <p:txBody>
          <a:bodyPr wrap="square">
            <a:spAutoFit/>
          </a:bodyPr>
          <a:lstStyle/>
          <a:p>
            <a:r>
              <a:rPr lang="en-US" dirty="0"/>
              <a:t>1992</a:t>
            </a:r>
          </a:p>
        </p:txBody>
      </p:sp>
      <p:sp>
        <p:nvSpPr>
          <p:cNvPr id="42" name="TextBox 41">
            <a:extLst>
              <a:ext uri="{FF2B5EF4-FFF2-40B4-BE49-F238E27FC236}">
                <a16:creationId xmlns:a16="http://schemas.microsoft.com/office/drawing/2014/main" id="{C530EB2E-05F2-AE07-D1D1-A0CE5F1676FA}"/>
              </a:ext>
            </a:extLst>
          </p:cNvPr>
          <p:cNvSpPr txBox="1"/>
          <p:nvPr/>
        </p:nvSpPr>
        <p:spPr>
          <a:xfrm>
            <a:off x="2842125" y="5775431"/>
            <a:ext cx="995680" cy="646331"/>
          </a:xfrm>
          <a:prstGeom prst="rect">
            <a:avLst/>
          </a:prstGeom>
          <a:noFill/>
        </p:spPr>
        <p:txBody>
          <a:bodyPr wrap="square">
            <a:spAutoFit/>
          </a:bodyPr>
          <a:lstStyle/>
          <a:p>
            <a:r>
              <a:rPr lang="en-US" dirty="0"/>
              <a:t>1996</a:t>
            </a:r>
          </a:p>
          <a:p>
            <a:endParaRPr lang="en-US" dirty="0"/>
          </a:p>
        </p:txBody>
      </p:sp>
      <p:sp>
        <p:nvSpPr>
          <p:cNvPr id="43" name="TextBox 42">
            <a:extLst>
              <a:ext uri="{FF2B5EF4-FFF2-40B4-BE49-F238E27FC236}">
                <a16:creationId xmlns:a16="http://schemas.microsoft.com/office/drawing/2014/main" id="{2F0843DC-3C96-E0C7-0D02-0556990CC4A6}"/>
              </a:ext>
            </a:extLst>
          </p:cNvPr>
          <p:cNvSpPr txBox="1"/>
          <p:nvPr/>
        </p:nvSpPr>
        <p:spPr>
          <a:xfrm>
            <a:off x="4581563" y="5771047"/>
            <a:ext cx="853440" cy="369332"/>
          </a:xfrm>
          <a:prstGeom prst="rect">
            <a:avLst/>
          </a:prstGeom>
          <a:noFill/>
        </p:spPr>
        <p:txBody>
          <a:bodyPr wrap="square">
            <a:spAutoFit/>
          </a:bodyPr>
          <a:lstStyle/>
          <a:p>
            <a:r>
              <a:rPr lang="en-US" dirty="0"/>
              <a:t>2000</a:t>
            </a:r>
          </a:p>
        </p:txBody>
      </p:sp>
      <p:sp>
        <p:nvSpPr>
          <p:cNvPr id="44" name="TextBox 43">
            <a:extLst>
              <a:ext uri="{FF2B5EF4-FFF2-40B4-BE49-F238E27FC236}">
                <a16:creationId xmlns:a16="http://schemas.microsoft.com/office/drawing/2014/main" id="{1BE50F7D-64D5-B0D6-E4CF-0B5938424410}"/>
              </a:ext>
            </a:extLst>
          </p:cNvPr>
          <p:cNvSpPr txBox="1"/>
          <p:nvPr/>
        </p:nvSpPr>
        <p:spPr>
          <a:xfrm>
            <a:off x="6278880" y="5741496"/>
            <a:ext cx="6096000" cy="369332"/>
          </a:xfrm>
          <a:prstGeom prst="rect">
            <a:avLst/>
          </a:prstGeom>
          <a:noFill/>
        </p:spPr>
        <p:txBody>
          <a:bodyPr wrap="square">
            <a:spAutoFit/>
          </a:bodyPr>
          <a:lstStyle/>
          <a:p>
            <a:r>
              <a:rPr lang="en-US" dirty="0"/>
              <a:t>2004</a:t>
            </a:r>
          </a:p>
        </p:txBody>
      </p:sp>
      <p:sp>
        <p:nvSpPr>
          <p:cNvPr id="45" name="TextBox 44">
            <a:extLst>
              <a:ext uri="{FF2B5EF4-FFF2-40B4-BE49-F238E27FC236}">
                <a16:creationId xmlns:a16="http://schemas.microsoft.com/office/drawing/2014/main" id="{26A8C1FD-F8A0-4C31-74DE-F09A427E3804}"/>
              </a:ext>
            </a:extLst>
          </p:cNvPr>
          <p:cNvSpPr txBox="1"/>
          <p:nvPr/>
        </p:nvSpPr>
        <p:spPr>
          <a:xfrm>
            <a:off x="7890216" y="5735809"/>
            <a:ext cx="6187440" cy="369332"/>
          </a:xfrm>
          <a:prstGeom prst="rect">
            <a:avLst/>
          </a:prstGeom>
          <a:noFill/>
        </p:spPr>
        <p:txBody>
          <a:bodyPr wrap="square">
            <a:spAutoFit/>
          </a:bodyPr>
          <a:lstStyle/>
          <a:p>
            <a:r>
              <a:rPr lang="en-US" dirty="0"/>
              <a:t>2008</a:t>
            </a:r>
          </a:p>
        </p:txBody>
      </p:sp>
      <p:sp>
        <p:nvSpPr>
          <p:cNvPr id="46" name="TextBox 45">
            <a:extLst>
              <a:ext uri="{FF2B5EF4-FFF2-40B4-BE49-F238E27FC236}">
                <a16:creationId xmlns:a16="http://schemas.microsoft.com/office/drawing/2014/main" id="{30673855-D015-DC98-A62B-519FD0144B6E}"/>
              </a:ext>
            </a:extLst>
          </p:cNvPr>
          <p:cNvSpPr txBox="1"/>
          <p:nvPr/>
        </p:nvSpPr>
        <p:spPr>
          <a:xfrm>
            <a:off x="9533641" y="5741496"/>
            <a:ext cx="6913880" cy="369332"/>
          </a:xfrm>
          <a:prstGeom prst="rect">
            <a:avLst/>
          </a:prstGeom>
          <a:noFill/>
        </p:spPr>
        <p:txBody>
          <a:bodyPr wrap="square">
            <a:spAutoFit/>
          </a:bodyPr>
          <a:lstStyle/>
          <a:p>
            <a:r>
              <a:rPr lang="en-US" dirty="0"/>
              <a:t>2012</a:t>
            </a:r>
          </a:p>
        </p:txBody>
      </p:sp>
      <p:pic>
        <p:nvPicPr>
          <p:cNvPr id="49" name="Picture 48" descr="Icon&#10;&#10;Description automatically generated with medium confidence">
            <a:extLst>
              <a:ext uri="{FF2B5EF4-FFF2-40B4-BE49-F238E27FC236}">
                <a16:creationId xmlns:a16="http://schemas.microsoft.com/office/drawing/2014/main" id="{09C6CFBB-9EF3-27E5-F26C-707424B05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14" y="4111588"/>
            <a:ext cx="1906617" cy="1464840"/>
          </a:xfrm>
          <a:prstGeom prst="rect">
            <a:avLst/>
          </a:prstGeom>
        </p:spPr>
      </p:pic>
      <p:pic>
        <p:nvPicPr>
          <p:cNvPr id="50" name="Picture 49" descr="Icon&#10;&#10;Description automatically generated with medium confidence">
            <a:extLst>
              <a:ext uri="{FF2B5EF4-FFF2-40B4-BE49-F238E27FC236}">
                <a16:creationId xmlns:a16="http://schemas.microsoft.com/office/drawing/2014/main" id="{BCB3A20C-CD00-0C5E-6C7E-0480AD0AC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52" y="4111588"/>
            <a:ext cx="1906617" cy="1464840"/>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327AE6A9-CB9F-431E-903D-57DF8EC29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373" y="4111588"/>
            <a:ext cx="1906617" cy="1464840"/>
          </a:xfrm>
          <a:prstGeom prst="rect">
            <a:avLst/>
          </a:prstGeom>
        </p:spPr>
      </p:pic>
      <p:pic>
        <p:nvPicPr>
          <p:cNvPr id="52" name="Picture 51" descr="Icon&#10;&#10;Description automatically generated with medium confidence">
            <a:extLst>
              <a:ext uri="{FF2B5EF4-FFF2-40B4-BE49-F238E27FC236}">
                <a16:creationId xmlns:a16="http://schemas.microsoft.com/office/drawing/2014/main" id="{8ABC24A7-6868-91C9-C621-3666E13E8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146" y="4111588"/>
            <a:ext cx="1906617" cy="1464840"/>
          </a:xfrm>
          <a:prstGeom prst="rect">
            <a:avLst/>
          </a:prstGeom>
        </p:spPr>
      </p:pic>
      <p:pic>
        <p:nvPicPr>
          <p:cNvPr id="53" name="Picture 52" descr="Icon&#10;&#10;Description automatically generated with medium confidence">
            <a:extLst>
              <a:ext uri="{FF2B5EF4-FFF2-40B4-BE49-F238E27FC236}">
                <a16:creationId xmlns:a16="http://schemas.microsoft.com/office/drawing/2014/main" id="{5800A9B1-BE9C-9664-DBD5-BFED26927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147" y="4111588"/>
            <a:ext cx="1906617" cy="1464840"/>
          </a:xfrm>
          <a:prstGeom prst="rect">
            <a:avLst/>
          </a:prstGeom>
        </p:spPr>
      </p:pic>
      <p:pic>
        <p:nvPicPr>
          <p:cNvPr id="54" name="Picture 53" descr="Icon&#10;&#10;Description automatically generated with medium confidence">
            <a:extLst>
              <a:ext uri="{FF2B5EF4-FFF2-40B4-BE49-F238E27FC236}">
                <a16:creationId xmlns:a16="http://schemas.microsoft.com/office/drawing/2014/main" id="{3632B46C-5B7A-EDD8-72D9-FA7D72EC4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333" y="4097738"/>
            <a:ext cx="1906617" cy="1464840"/>
          </a:xfrm>
          <a:prstGeom prst="rect">
            <a:avLst/>
          </a:prstGeom>
        </p:spPr>
      </p:pic>
    </p:spTree>
    <p:extLst>
      <p:ext uri="{BB962C8B-B14F-4D97-AF65-F5344CB8AC3E}">
        <p14:creationId xmlns:p14="http://schemas.microsoft.com/office/powerpoint/2010/main" val="227708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building, colonnade&#10;&#10;Description automatically generated">
            <a:extLst>
              <a:ext uri="{FF2B5EF4-FFF2-40B4-BE49-F238E27FC236}">
                <a16:creationId xmlns:a16="http://schemas.microsoft.com/office/drawing/2014/main" id="{94D0BFE8-74DE-408A-CA14-B1534C8196C2}"/>
              </a:ext>
            </a:extLst>
          </p:cNvPr>
          <p:cNvPicPr>
            <a:picLocks noChangeAspect="1"/>
          </p:cNvPicPr>
          <p:nvPr/>
        </p:nvPicPr>
        <p:blipFill rotWithShape="1">
          <a:blip r:embed="rId2">
            <a:extLst>
              <a:ext uri="{28A0092B-C50C-407E-A947-70E740481C1C}">
                <a14:useLocalDpi xmlns:a14="http://schemas.microsoft.com/office/drawing/2010/main" val="0"/>
              </a:ext>
            </a:extLst>
          </a:blip>
          <a:srcRect t="6857" b="8889"/>
          <a:stretch/>
        </p:blipFill>
        <p:spPr>
          <a:xfrm>
            <a:off x="20" y="1282"/>
            <a:ext cx="12191980" cy="6856718"/>
          </a:xfrm>
          <a:prstGeom prst="rect">
            <a:avLst/>
          </a:prstGeom>
        </p:spPr>
      </p:pic>
    </p:spTree>
    <p:extLst>
      <p:ext uri="{BB962C8B-B14F-4D97-AF65-F5344CB8AC3E}">
        <p14:creationId xmlns:p14="http://schemas.microsoft.com/office/powerpoint/2010/main" val="37213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32F196A-2982-E0E4-C81A-54289D761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620" y="176563"/>
            <a:ext cx="1610372" cy="1610372"/>
          </a:xfrm>
          <a:prstGeom prst="rect">
            <a:avLst/>
          </a:prstGeom>
        </p:spPr>
      </p:pic>
      <p:pic>
        <p:nvPicPr>
          <p:cNvPr id="6" name="Picture 5" descr="Icon&#10;&#10;Description automatically generated">
            <a:extLst>
              <a:ext uri="{FF2B5EF4-FFF2-40B4-BE49-F238E27FC236}">
                <a16:creationId xmlns:a16="http://schemas.microsoft.com/office/drawing/2014/main" id="{045A1A03-CB78-4154-5B53-295C5385B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632" y="176563"/>
            <a:ext cx="1610372" cy="1610372"/>
          </a:xfrm>
          <a:prstGeom prst="rect">
            <a:avLst/>
          </a:prstGeom>
        </p:spPr>
      </p:pic>
      <p:pic>
        <p:nvPicPr>
          <p:cNvPr id="10" name="Picture 9" descr="Icon&#10;&#10;Description automatically generated">
            <a:extLst>
              <a:ext uri="{FF2B5EF4-FFF2-40B4-BE49-F238E27FC236}">
                <a16:creationId xmlns:a16="http://schemas.microsoft.com/office/drawing/2014/main" id="{30C3C715-C190-3D58-84BF-AC0C2154A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5" y="176563"/>
            <a:ext cx="1610372" cy="1610372"/>
          </a:xfrm>
          <a:prstGeom prst="rect">
            <a:avLst/>
          </a:prstGeom>
        </p:spPr>
      </p:pic>
      <p:pic>
        <p:nvPicPr>
          <p:cNvPr id="11" name="Picture 10" descr="Icon&#10;&#10;Description automatically generated">
            <a:extLst>
              <a:ext uri="{FF2B5EF4-FFF2-40B4-BE49-F238E27FC236}">
                <a16:creationId xmlns:a16="http://schemas.microsoft.com/office/drawing/2014/main" id="{457BAA6F-ED82-88F4-6BD1-5FF782C65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146" y="176563"/>
            <a:ext cx="1610372" cy="1610372"/>
          </a:xfrm>
          <a:prstGeom prst="rect">
            <a:avLst/>
          </a:prstGeom>
        </p:spPr>
      </p:pic>
      <p:pic>
        <p:nvPicPr>
          <p:cNvPr id="12" name="Picture 11" descr="Icon&#10;&#10;Description automatically generated">
            <a:extLst>
              <a:ext uri="{FF2B5EF4-FFF2-40B4-BE49-F238E27FC236}">
                <a16:creationId xmlns:a16="http://schemas.microsoft.com/office/drawing/2014/main" id="{E0AF8B1F-858E-F0D5-0A58-473F617F8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018" y="176563"/>
            <a:ext cx="1610372" cy="1610372"/>
          </a:xfrm>
          <a:prstGeom prst="rect">
            <a:avLst/>
          </a:prstGeom>
        </p:spPr>
      </p:pic>
      <p:pic>
        <p:nvPicPr>
          <p:cNvPr id="13" name="Picture 12" descr="Icon&#10;&#10;Description automatically generated">
            <a:extLst>
              <a:ext uri="{FF2B5EF4-FFF2-40B4-BE49-F238E27FC236}">
                <a16:creationId xmlns:a16="http://schemas.microsoft.com/office/drawing/2014/main" id="{A65BE57D-FE72-9628-41CD-295335FF5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30" y="176563"/>
            <a:ext cx="1610372" cy="1610372"/>
          </a:xfrm>
          <a:prstGeom prst="rect">
            <a:avLst/>
          </a:prstGeom>
        </p:spPr>
      </p:pic>
      <p:pic>
        <p:nvPicPr>
          <p:cNvPr id="14" name="Picture 13" descr="Icon&#10;&#10;Description automatically generated">
            <a:extLst>
              <a:ext uri="{FF2B5EF4-FFF2-40B4-BE49-F238E27FC236}">
                <a16:creationId xmlns:a16="http://schemas.microsoft.com/office/drawing/2014/main" id="{92DAD763-8E94-A257-E820-1270D4958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3416" y="176563"/>
            <a:ext cx="1610372" cy="1610372"/>
          </a:xfrm>
          <a:prstGeom prst="rect">
            <a:avLst/>
          </a:prstGeom>
        </p:spPr>
      </p:pic>
      <p:pic>
        <p:nvPicPr>
          <p:cNvPr id="16" name="Picture 15" descr="Icon&#10;&#10;Description automatically generated">
            <a:extLst>
              <a:ext uri="{FF2B5EF4-FFF2-40B4-BE49-F238E27FC236}">
                <a16:creationId xmlns:a16="http://schemas.microsoft.com/office/drawing/2014/main" id="{5A2FEAEE-4073-0E16-055B-F233DA1D1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403" y="70033"/>
            <a:ext cx="1823432" cy="1823432"/>
          </a:xfrm>
          <a:prstGeom prst="rect">
            <a:avLst/>
          </a:prstGeom>
        </p:spPr>
      </p:pic>
      <p:sp>
        <p:nvSpPr>
          <p:cNvPr id="17" name="TextBox 16">
            <a:extLst>
              <a:ext uri="{FF2B5EF4-FFF2-40B4-BE49-F238E27FC236}">
                <a16:creationId xmlns:a16="http://schemas.microsoft.com/office/drawing/2014/main" id="{C11946EA-F8ED-631F-F9C0-7C0409570ACF}"/>
              </a:ext>
            </a:extLst>
          </p:cNvPr>
          <p:cNvSpPr txBox="1"/>
          <p:nvPr/>
        </p:nvSpPr>
        <p:spPr>
          <a:xfrm>
            <a:off x="916237" y="1829660"/>
            <a:ext cx="1173392" cy="369332"/>
          </a:xfrm>
          <a:prstGeom prst="rect">
            <a:avLst/>
          </a:prstGeom>
          <a:noFill/>
        </p:spPr>
        <p:txBody>
          <a:bodyPr wrap="square" rtlCol="0">
            <a:spAutoFit/>
          </a:bodyPr>
          <a:lstStyle/>
          <a:p>
            <a:r>
              <a:rPr lang="en-US" dirty="0"/>
              <a:t>1988</a:t>
            </a:r>
          </a:p>
        </p:txBody>
      </p:sp>
      <p:sp>
        <p:nvSpPr>
          <p:cNvPr id="19" name="TextBox 18">
            <a:extLst>
              <a:ext uri="{FF2B5EF4-FFF2-40B4-BE49-F238E27FC236}">
                <a16:creationId xmlns:a16="http://schemas.microsoft.com/office/drawing/2014/main" id="{DC6F3DB7-70E7-6463-3D56-61D888E0E089}"/>
              </a:ext>
            </a:extLst>
          </p:cNvPr>
          <p:cNvSpPr txBox="1"/>
          <p:nvPr/>
        </p:nvSpPr>
        <p:spPr>
          <a:xfrm>
            <a:off x="2301180" y="1826350"/>
            <a:ext cx="727440" cy="369332"/>
          </a:xfrm>
          <a:prstGeom prst="rect">
            <a:avLst/>
          </a:prstGeom>
          <a:noFill/>
        </p:spPr>
        <p:txBody>
          <a:bodyPr wrap="square">
            <a:spAutoFit/>
          </a:bodyPr>
          <a:lstStyle/>
          <a:p>
            <a:r>
              <a:rPr lang="en-US" dirty="0"/>
              <a:t>1992</a:t>
            </a:r>
          </a:p>
        </p:txBody>
      </p:sp>
      <p:sp>
        <p:nvSpPr>
          <p:cNvPr id="21" name="TextBox 20">
            <a:extLst>
              <a:ext uri="{FF2B5EF4-FFF2-40B4-BE49-F238E27FC236}">
                <a16:creationId xmlns:a16="http://schemas.microsoft.com/office/drawing/2014/main" id="{4A40D04D-6098-E2F8-8D6A-FF60A34B5C5A}"/>
              </a:ext>
            </a:extLst>
          </p:cNvPr>
          <p:cNvSpPr txBox="1"/>
          <p:nvPr/>
        </p:nvSpPr>
        <p:spPr>
          <a:xfrm>
            <a:off x="3606410" y="1826350"/>
            <a:ext cx="995680" cy="646331"/>
          </a:xfrm>
          <a:prstGeom prst="rect">
            <a:avLst/>
          </a:prstGeom>
          <a:noFill/>
        </p:spPr>
        <p:txBody>
          <a:bodyPr wrap="square">
            <a:spAutoFit/>
          </a:bodyPr>
          <a:lstStyle/>
          <a:p>
            <a:r>
              <a:rPr lang="en-US" dirty="0"/>
              <a:t>1996</a:t>
            </a:r>
          </a:p>
          <a:p>
            <a:endParaRPr lang="en-US" dirty="0"/>
          </a:p>
        </p:txBody>
      </p:sp>
      <p:sp>
        <p:nvSpPr>
          <p:cNvPr id="23" name="TextBox 22">
            <a:extLst>
              <a:ext uri="{FF2B5EF4-FFF2-40B4-BE49-F238E27FC236}">
                <a16:creationId xmlns:a16="http://schemas.microsoft.com/office/drawing/2014/main" id="{984B0559-3236-0FB0-B8A7-5D6B71316042}"/>
              </a:ext>
            </a:extLst>
          </p:cNvPr>
          <p:cNvSpPr txBox="1"/>
          <p:nvPr/>
        </p:nvSpPr>
        <p:spPr>
          <a:xfrm>
            <a:off x="4914791" y="1826350"/>
            <a:ext cx="853440" cy="369332"/>
          </a:xfrm>
          <a:prstGeom prst="rect">
            <a:avLst/>
          </a:prstGeom>
          <a:noFill/>
        </p:spPr>
        <p:txBody>
          <a:bodyPr wrap="square">
            <a:spAutoFit/>
          </a:bodyPr>
          <a:lstStyle/>
          <a:p>
            <a:r>
              <a:rPr lang="en-US" dirty="0"/>
              <a:t>2000</a:t>
            </a:r>
          </a:p>
        </p:txBody>
      </p:sp>
      <p:sp>
        <p:nvSpPr>
          <p:cNvPr id="25" name="TextBox 24">
            <a:extLst>
              <a:ext uri="{FF2B5EF4-FFF2-40B4-BE49-F238E27FC236}">
                <a16:creationId xmlns:a16="http://schemas.microsoft.com/office/drawing/2014/main" id="{B1D9D2A6-3D9F-5C21-7FB1-B9A05F1BBFDD}"/>
              </a:ext>
            </a:extLst>
          </p:cNvPr>
          <p:cNvSpPr txBox="1"/>
          <p:nvPr/>
        </p:nvSpPr>
        <p:spPr>
          <a:xfrm>
            <a:off x="6278880" y="1826350"/>
            <a:ext cx="6096000" cy="369332"/>
          </a:xfrm>
          <a:prstGeom prst="rect">
            <a:avLst/>
          </a:prstGeom>
          <a:noFill/>
        </p:spPr>
        <p:txBody>
          <a:bodyPr wrap="square">
            <a:spAutoFit/>
          </a:bodyPr>
          <a:lstStyle/>
          <a:p>
            <a:r>
              <a:rPr lang="en-US" dirty="0"/>
              <a:t>2004</a:t>
            </a:r>
          </a:p>
        </p:txBody>
      </p:sp>
      <p:sp>
        <p:nvSpPr>
          <p:cNvPr id="27" name="TextBox 26">
            <a:extLst>
              <a:ext uri="{FF2B5EF4-FFF2-40B4-BE49-F238E27FC236}">
                <a16:creationId xmlns:a16="http://schemas.microsoft.com/office/drawing/2014/main" id="{A2D1D753-5C9F-C090-BDB1-FDBAE4F1AF86}"/>
              </a:ext>
            </a:extLst>
          </p:cNvPr>
          <p:cNvSpPr txBox="1"/>
          <p:nvPr/>
        </p:nvSpPr>
        <p:spPr>
          <a:xfrm>
            <a:off x="7643322" y="1826350"/>
            <a:ext cx="6187440" cy="369332"/>
          </a:xfrm>
          <a:prstGeom prst="rect">
            <a:avLst/>
          </a:prstGeom>
          <a:noFill/>
        </p:spPr>
        <p:txBody>
          <a:bodyPr wrap="square">
            <a:spAutoFit/>
          </a:bodyPr>
          <a:lstStyle/>
          <a:p>
            <a:r>
              <a:rPr lang="en-US" dirty="0"/>
              <a:t>2008</a:t>
            </a:r>
          </a:p>
        </p:txBody>
      </p:sp>
      <p:sp>
        <p:nvSpPr>
          <p:cNvPr id="29" name="TextBox 28">
            <a:extLst>
              <a:ext uri="{FF2B5EF4-FFF2-40B4-BE49-F238E27FC236}">
                <a16:creationId xmlns:a16="http://schemas.microsoft.com/office/drawing/2014/main" id="{E46A6BF0-F11E-003E-2EBD-66AE2B692A91}"/>
              </a:ext>
            </a:extLst>
          </p:cNvPr>
          <p:cNvSpPr txBox="1"/>
          <p:nvPr/>
        </p:nvSpPr>
        <p:spPr>
          <a:xfrm>
            <a:off x="9034780" y="1826350"/>
            <a:ext cx="6913880" cy="369332"/>
          </a:xfrm>
          <a:prstGeom prst="rect">
            <a:avLst/>
          </a:prstGeom>
          <a:noFill/>
        </p:spPr>
        <p:txBody>
          <a:bodyPr wrap="square">
            <a:spAutoFit/>
          </a:bodyPr>
          <a:lstStyle/>
          <a:p>
            <a:r>
              <a:rPr lang="en-US" dirty="0"/>
              <a:t>2012</a:t>
            </a:r>
          </a:p>
        </p:txBody>
      </p:sp>
      <p:sp>
        <p:nvSpPr>
          <p:cNvPr id="31" name="TextBox 30">
            <a:extLst>
              <a:ext uri="{FF2B5EF4-FFF2-40B4-BE49-F238E27FC236}">
                <a16:creationId xmlns:a16="http://schemas.microsoft.com/office/drawing/2014/main" id="{4ADEC4C3-C5E7-6A4B-0FB3-3DAA09D3A984}"/>
              </a:ext>
            </a:extLst>
          </p:cNvPr>
          <p:cNvSpPr txBox="1"/>
          <p:nvPr/>
        </p:nvSpPr>
        <p:spPr>
          <a:xfrm>
            <a:off x="11072161" y="1786935"/>
            <a:ext cx="7975600" cy="369332"/>
          </a:xfrm>
          <a:prstGeom prst="rect">
            <a:avLst/>
          </a:prstGeom>
          <a:noFill/>
        </p:spPr>
        <p:txBody>
          <a:bodyPr wrap="square">
            <a:spAutoFit/>
          </a:bodyPr>
          <a:lstStyle/>
          <a:p>
            <a:r>
              <a:rPr lang="en-US" dirty="0"/>
              <a:t>2016</a:t>
            </a:r>
          </a:p>
        </p:txBody>
      </p:sp>
      <p:pic>
        <p:nvPicPr>
          <p:cNvPr id="33" name="Picture 32" descr="Icon&#10;&#10;Description automatically generated">
            <a:extLst>
              <a:ext uri="{FF2B5EF4-FFF2-40B4-BE49-F238E27FC236}">
                <a16:creationId xmlns:a16="http://schemas.microsoft.com/office/drawing/2014/main" id="{90A57579-95FE-5D41-1444-82D02A22B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287" y="4038822"/>
            <a:ext cx="1610372" cy="1610372"/>
          </a:xfrm>
          <a:prstGeom prst="rect">
            <a:avLst/>
          </a:prstGeom>
        </p:spPr>
      </p:pic>
      <p:pic>
        <p:nvPicPr>
          <p:cNvPr id="36" name="Picture 35" descr="Icon&#10;&#10;Description automatically generated">
            <a:extLst>
              <a:ext uri="{FF2B5EF4-FFF2-40B4-BE49-F238E27FC236}">
                <a16:creationId xmlns:a16="http://schemas.microsoft.com/office/drawing/2014/main" id="{60F5A129-D396-2D7C-D2C5-7699B8E47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673" y="4038822"/>
            <a:ext cx="1610372" cy="1610372"/>
          </a:xfrm>
          <a:prstGeom prst="rect">
            <a:avLst/>
          </a:prstGeom>
        </p:spPr>
      </p:pic>
      <p:pic>
        <p:nvPicPr>
          <p:cNvPr id="37" name="Picture 36" descr="Icon&#10;&#10;Description automatically generated">
            <a:extLst>
              <a:ext uri="{FF2B5EF4-FFF2-40B4-BE49-F238E27FC236}">
                <a16:creationId xmlns:a16="http://schemas.microsoft.com/office/drawing/2014/main" id="{AA1CF973-2184-9A10-EE6E-BFF8AE97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685" y="4038822"/>
            <a:ext cx="1610372" cy="1610372"/>
          </a:xfrm>
          <a:prstGeom prst="rect">
            <a:avLst/>
          </a:prstGeom>
        </p:spPr>
      </p:pic>
      <p:pic>
        <p:nvPicPr>
          <p:cNvPr id="38" name="Picture 37" descr="Icon&#10;&#10;Description automatically generated">
            <a:extLst>
              <a:ext uri="{FF2B5EF4-FFF2-40B4-BE49-F238E27FC236}">
                <a16:creationId xmlns:a16="http://schemas.microsoft.com/office/drawing/2014/main" id="{57AA4B19-91EA-41A2-2260-7B82A5760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071" y="4038822"/>
            <a:ext cx="1610372" cy="1610372"/>
          </a:xfrm>
          <a:prstGeom prst="rect">
            <a:avLst/>
          </a:prstGeom>
        </p:spPr>
      </p:pic>
      <p:sp>
        <p:nvSpPr>
          <p:cNvPr id="41" name="TextBox 40">
            <a:extLst>
              <a:ext uri="{FF2B5EF4-FFF2-40B4-BE49-F238E27FC236}">
                <a16:creationId xmlns:a16="http://schemas.microsoft.com/office/drawing/2014/main" id="{C2B91B46-71D5-B82A-818A-6EAE083C13AF}"/>
              </a:ext>
            </a:extLst>
          </p:cNvPr>
          <p:cNvSpPr txBox="1"/>
          <p:nvPr/>
        </p:nvSpPr>
        <p:spPr>
          <a:xfrm>
            <a:off x="1168915" y="5775431"/>
            <a:ext cx="727440" cy="369332"/>
          </a:xfrm>
          <a:prstGeom prst="rect">
            <a:avLst/>
          </a:prstGeom>
          <a:noFill/>
        </p:spPr>
        <p:txBody>
          <a:bodyPr wrap="square">
            <a:spAutoFit/>
          </a:bodyPr>
          <a:lstStyle/>
          <a:p>
            <a:r>
              <a:rPr lang="en-US" dirty="0"/>
              <a:t>1992</a:t>
            </a:r>
          </a:p>
        </p:txBody>
      </p:sp>
      <p:sp>
        <p:nvSpPr>
          <p:cNvPr id="42" name="TextBox 41">
            <a:extLst>
              <a:ext uri="{FF2B5EF4-FFF2-40B4-BE49-F238E27FC236}">
                <a16:creationId xmlns:a16="http://schemas.microsoft.com/office/drawing/2014/main" id="{C530EB2E-05F2-AE07-D1D1-A0CE5F1676FA}"/>
              </a:ext>
            </a:extLst>
          </p:cNvPr>
          <p:cNvSpPr txBox="1"/>
          <p:nvPr/>
        </p:nvSpPr>
        <p:spPr>
          <a:xfrm>
            <a:off x="2842125" y="5775431"/>
            <a:ext cx="995680" cy="646331"/>
          </a:xfrm>
          <a:prstGeom prst="rect">
            <a:avLst/>
          </a:prstGeom>
          <a:noFill/>
        </p:spPr>
        <p:txBody>
          <a:bodyPr wrap="square">
            <a:spAutoFit/>
          </a:bodyPr>
          <a:lstStyle/>
          <a:p>
            <a:r>
              <a:rPr lang="en-US" dirty="0"/>
              <a:t>1996</a:t>
            </a:r>
          </a:p>
          <a:p>
            <a:endParaRPr lang="en-US" dirty="0"/>
          </a:p>
        </p:txBody>
      </p:sp>
      <p:sp>
        <p:nvSpPr>
          <p:cNvPr id="43" name="TextBox 42">
            <a:extLst>
              <a:ext uri="{FF2B5EF4-FFF2-40B4-BE49-F238E27FC236}">
                <a16:creationId xmlns:a16="http://schemas.microsoft.com/office/drawing/2014/main" id="{2F0843DC-3C96-E0C7-0D02-0556990CC4A6}"/>
              </a:ext>
            </a:extLst>
          </p:cNvPr>
          <p:cNvSpPr txBox="1"/>
          <p:nvPr/>
        </p:nvSpPr>
        <p:spPr>
          <a:xfrm>
            <a:off x="4581563" y="5771047"/>
            <a:ext cx="853440" cy="369332"/>
          </a:xfrm>
          <a:prstGeom prst="rect">
            <a:avLst/>
          </a:prstGeom>
          <a:noFill/>
        </p:spPr>
        <p:txBody>
          <a:bodyPr wrap="square">
            <a:spAutoFit/>
          </a:bodyPr>
          <a:lstStyle/>
          <a:p>
            <a:r>
              <a:rPr lang="en-US" dirty="0"/>
              <a:t>2000</a:t>
            </a:r>
          </a:p>
        </p:txBody>
      </p:sp>
      <p:sp>
        <p:nvSpPr>
          <p:cNvPr id="44" name="TextBox 43">
            <a:extLst>
              <a:ext uri="{FF2B5EF4-FFF2-40B4-BE49-F238E27FC236}">
                <a16:creationId xmlns:a16="http://schemas.microsoft.com/office/drawing/2014/main" id="{1BE50F7D-64D5-B0D6-E4CF-0B5938424410}"/>
              </a:ext>
            </a:extLst>
          </p:cNvPr>
          <p:cNvSpPr txBox="1"/>
          <p:nvPr/>
        </p:nvSpPr>
        <p:spPr>
          <a:xfrm>
            <a:off x="6278880" y="5741496"/>
            <a:ext cx="6096000" cy="369332"/>
          </a:xfrm>
          <a:prstGeom prst="rect">
            <a:avLst/>
          </a:prstGeom>
          <a:noFill/>
        </p:spPr>
        <p:txBody>
          <a:bodyPr wrap="square">
            <a:spAutoFit/>
          </a:bodyPr>
          <a:lstStyle/>
          <a:p>
            <a:r>
              <a:rPr lang="en-US" dirty="0"/>
              <a:t>2004</a:t>
            </a:r>
          </a:p>
        </p:txBody>
      </p:sp>
      <p:sp>
        <p:nvSpPr>
          <p:cNvPr id="45" name="TextBox 44">
            <a:extLst>
              <a:ext uri="{FF2B5EF4-FFF2-40B4-BE49-F238E27FC236}">
                <a16:creationId xmlns:a16="http://schemas.microsoft.com/office/drawing/2014/main" id="{26A8C1FD-F8A0-4C31-74DE-F09A427E3804}"/>
              </a:ext>
            </a:extLst>
          </p:cNvPr>
          <p:cNvSpPr txBox="1"/>
          <p:nvPr/>
        </p:nvSpPr>
        <p:spPr>
          <a:xfrm>
            <a:off x="7890216" y="5735809"/>
            <a:ext cx="6187440" cy="369332"/>
          </a:xfrm>
          <a:prstGeom prst="rect">
            <a:avLst/>
          </a:prstGeom>
          <a:noFill/>
        </p:spPr>
        <p:txBody>
          <a:bodyPr wrap="square">
            <a:spAutoFit/>
          </a:bodyPr>
          <a:lstStyle/>
          <a:p>
            <a:r>
              <a:rPr lang="en-US" dirty="0"/>
              <a:t>2008</a:t>
            </a:r>
          </a:p>
        </p:txBody>
      </p:sp>
      <p:sp>
        <p:nvSpPr>
          <p:cNvPr id="46" name="TextBox 45">
            <a:extLst>
              <a:ext uri="{FF2B5EF4-FFF2-40B4-BE49-F238E27FC236}">
                <a16:creationId xmlns:a16="http://schemas.microsoft.com/office/drawing/2014/main" id="{30673855-D015-DC98-A62B-519FD0144B6E}"/>
              </a:ext>
            </a:extLst>
          </p:cNvPr>
          <p:cNvSpPr txBox="1"/>
          <p:nvPr/>
        </p:nvSpPr>
        <p:spPr>
          <a:xfrm>
            <a:off x="9533641" y="5741496"/>
            <a:ext cx="6913880" cy="369332"/>
          </a:xfrm>
          <a:prstGeom prst="rect">
            <a:avLst/>
          </a:prstGeom>
          <a:noFill/>
        </p:spPr>
        <p:txBody>
          <a:bodyPr wrap="square">
            <a:spAutoFit/>
          </a:bodyPr>
          <a:lstStyle/>
          <a:p>
            <a:r>
              <a:rPr lang="en-US" dirty="0"/>
              <a:t>2012</a:t>
            </a:r>
          </a:p>
        </p:txBody>
      </p:sp>
      <p:sp>
        <p:nvSpPr>
          <p:cNvPr id="47" name="TextBox 46">
            <a:extLst>
              <a:ext uri="{FF2B5EF4-FFF2-40B4-BE49-F238E27FC236}">
                <a16:creationId xmlns:a16="http://schemas.microsoft.com/office/drawing/2014/main" id="{8915A6BA-D68B-8443-FCD4-54E5CBA2D0C1}"/>
              </a:ext>
            </a:extLst>
          </p:cNvPr>
          <p:cNvSpPr txBox="1"/>
          <p:nvPr/>
        </p:nvSpPr>
        <p:spPr>
          <a:xfrm>
            <a:off x="11048157" y="5724581"/>
            <a:ext cx="7975600" cy="369332"/>
          </a:xfrm>
          <a:prstGeom prst="rect">
            <a:avLst/>
          </a:prstGeom>
          <a:noFill/>
        </p:spPr>
        <p:txBody>
          <a:bodyPr wrap="square">
            <a:spAutoFit/>
          </a:bodyPr>
          <a:lstStyle/>
          <a:p>
            <a:r>
              <a:rPr lang="en-US" dirty="0"/>
              <a:t>2016</a:t>
            </a:r>
          </a:p>
        </p:txBody>
      </p:sp>
      <p:pic>
        <p:nvPicPr>
          <p:cNvPr id="49" name="Picture 48" descr="Icon&#10;&#10;Description automatically generated with medium confidence">
            <a:extLst>
              <a:ext uri="{FF2B5EF4-FFF2-40B4-BE49-F238E27FC236}">
                <a16:creationId xmlns:a16="http://schemas.microsoft.com/office/drawing/2014/main" id="{09C6CFBB-9EF3-27E5-F26C-707424B05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14" y="4111588"/>
            <a:ext cx="1906617" cy="1464840"/>
          </a:xfrm>
          <a:prstGeom prst="rect">
            <a:avLst/>
          </a:prstGeom>
        </p:spPr>
      </p:pic>
      <p:pic>
        <p:nvPicPr>
          <p:cNvPr id="50" name="Picture 49" descr="Icon&#10;&#10;Description automatically generated with medium confidence">
            <a:extLst>
              <a:ext uri="{FF2B5EF4-FFF2-40B4-BE49-F238E27FC236}">
                <a16:creationId xmlns:a16="http://schemas.microsoft.com/office/drawing/2014/main" id="{BCB3A20C-CD00-0C5E-6C7E-0480AD0AC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52" y="4111588"/>
            <a:ext cx="1906617" cy="1464840"/>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327AE6A9-CB9F-431E-903D-57DF8EC29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373" y="4111588"/>
            <a:ext cx="1906617" cy="1464840"/>
          </a:xfrm>
          <a:prstGeom prst="rect">
            <a:avLst/>
          </a:prstGeom>
        </p:spPr>
      </p:pic>
      <p:pic>
        <p:nvPicPr>
          <p:cNvPr id="52" name="Picture 51" descr="Icon&#10;&#10;Description automatically generated with medium confidence">
            <a:extLst>
              <a:ext uri="{FF2B5EF4-FFF2-40B4-BE49-F238E27FC236}">
                <a16:creationId xmlns:a16="http://schemas.microsoft.com/office/drawing/2014/main" id="{8ABC24A7-6868-91C9-C621-3666E13E8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1146" y="4111588"/>
            <a:ext cx="1906617" cy="1464840"/>
          </a:xfrm>
          <a:prstGeom prst="rect">
            <a:avLst/>
          </a:prstGeom>
        </p:spPr>
      </p:pic>
      <p:pic>
        <p:nvPicPr>
          <p:cNvPr id="53" name="Picture 52" descr="Icon&#10;&#10;Description automatically generated with medium confidence">
            <a:extLst>
              <a:ext uri="{FF2B5EF4-FFF2-40B4-BE49-F238E27FC236}">
                <a16:creationId xmlns:a16="http://schemas.microsoft.com/office/drawing/2014/main" id="{5800A9B1-BE9C-9664-DBD5-BFED26927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147" y="4111588"/>
            <a:ext cx="1906617" cy="1464840"/>
          </a:xfrm>
          <a:prstGeom prst="rect">
            <a:avLst/>
          </a:prstGeom>
        </p:spPr>
      </p:pic>
      <p:pic>
        <p:nvPicPr>
          <p:cNvPr id="54" name="Picture 53" descr="Icon&#10;&#10;Description automatically generated with medium confidence">
            <a:extLst>
              <a:ext uri="{FF2B5EF4-FFF2-40B4-BE49-F238E27FC236}">
                <a16:creationId xmlns:a16="http://schemas.microsoft.com/office/drawing/2014/main" id="{3632B46C-5B7A-EDD8-72D9-FA7D72EC4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333" y="4097738"/>
            <a:ext cx="1906617" cy="1464840"/>
          </a:xfrm>
          <a:prstGeom prst="rect">
            <a:avLst/>
          </a:prstGeom>
        </p:spPr>
      </p:pic>
      <p:pic>
        <p:nvPicPr>
          <p:cNvPr id="56" name="Picture 55" descr="Icon&#10;&#10;Description automatically generated with medium confidence">
            <a:extLst>
              <a:ext uri="{FF2B5EF4-FFF2-40B4-BE49-F238E27FC236}">
                <a16:creationId xmlns:a16="http://schemas.microsoft.com/office/drawing/2014/main" id="{B53E41E0-F931-71B6-69E3-20AEE0A08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1812" y="4144634"/>
            <a:ext cx="1452808" cy="1371048"/>
          </a:xfrm>
          <a:prstGeom prst="rect">
            <a:avLst/>
          </a:prstGeom>
        </p:spPr>
      </p:pic>
    </p:spTree>
    <p:extLst>
      <p:ext uri="{BB962C8B-B14F-4D97-AF65-F5344CB8AC3E}">
        <p14:creationId xmlns:p14="http://schemas.microsoft.com/office/powerpoint/2010/main" val="2235347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8073" y="3198359"/>
            <a:ext cx="10946674" cy="1938992"/>
          </a:xfrm>
          <a:prstGeom prst="rect">
            <a:avLst/>
          </a:prstGeom>
          <a:noFill/>
        </p:spPr>
        <p:txBody>
          <a:bodyPr wrap="square" rtlCol="0">
            <a:spAutoFit/>
          </a:bodyPr>
          <a:lstStyle/>
          <a:p>
            <a:r>
              <a:rPr lang="en-US" sz="4000" b="1" dirty="0"/>
              <a:t>New Hampshire:   22,198 votes for Nader</a:t>
            </a:r>
          </a:p>
          <a:p>
            <a:endParaRPr lang="en-US" sz="4000" b="1" dirty="0"/>
          </a:p>
          <a:p>
            <a:r>
              <a:rPr lang="en-US" sz="4000" b="1" dirty="0"/>
              <a:t>Bush won by 7,211 votes</a:t>
            </a:r>
          </a:p>
        </p:txBody>
      </p:sp>
      <p:pic>
        <p:nvPicPr>
          <p:cNvPr id="5" name="Picture 4" descr="Table&#10;&#10;Description automatically generated">
            <a:extLst>
              <a:ext uri="{FF2B5EF4-FFF2-40B4-BE49-F238E27FC236}">
                <a16:creationId xmlns:a16="http://schemas.microsoft.com/office/drawing/2014/main" id="{D4878437-8AA1-7A1F-F6B4-7DC345A16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39" y="747712"/>
            <a:ext cx="11408721" cy="1566863"/>
          </a:xfrm>
          <a:prstGeom prst="rect">
            <a:avLst/>
          </a:prstGeom>
        </p:spPr>
      </p:pic>
    </p:spTree>
    <p:extLst>
      <p:ext uri="{BB962C8B-B14F-4D97-AF65-F5344CB8AC3E}">
        <p14:creationId xmlns:p14="http://schemas.microsoft.com/office/powerpoint/2010/main" val="1144806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1C80E3-C773-9E58-4639-E81BE535850A}"/>
              </a:ext>
            </a:extLst>
          </p:cNvPr>
          <p:cNvSpPr txBox="1"/>
          <p:nvPr/>
        </p:nvSpPr>
        <p:spPr>
          <a:xfrm>
            <a:off x="641684" y="994611"/>
            <a:ext cx="10976811" cy="4708981"/>
          </a:xfrm>
          <a:prstGeom prst="rect">
            <a:avLst/>
          </a:prstGeom>
          <a:noFill/>
        </p:spPr>
        <p:txBody>
          <a:bodyPr wrap="square" rtlCol="0">
            <a:spAutoFit/>
          </a:bodyPr>
          <a:lstStyle/>
          <a:p>
            <a:r>
              <a:rPr lang="en-US" sz="7200" b="1" dirty="0"/>
              <a:t>Your vote* is not a message.</a:t>
            </a:r>
          </a:p>
          <a:p>
            <a:endParaRPr lang="en-US" dirty="0"/>
          </a:p>
          <a:p>
            <a:endParaRPr lang="en-US" dirty="0"/>
          </a:p>
          <a:p>
            <a:endParaRPr lang="en-US" dirty="0"/>
          </a:p>
          <a:p>
            <a:endParaRPr lang="en-US" dirty="0"/>
          </a:p>
          <a:p>
            <a:endParaRPr lang="en-US" dirty="0"/>
          </a:p>
          <a:p>
            <a:endParaRPr lang="en-US" dirty="0"/>
          </a:p>
          <a:p>
            <a:r>
              <a:rPr lang="en-US" sz="4000" b="1" dirty="0"/>
              <a:t>* - Your vote </a:t>
            </a:r>
            <a:r>
              <a:rPr lang="en-US" sz="4000" b="1" i="1" dirty="0"/>
              <a:t>in the general election</a:t>
            </a:r>
            <a:r>
              <a:rPr lang="en-US" sz="4000" b="1" dirty="0"/>
              <a:t>, in states with first-past-the-post voting rules and no instant runoffs, is not a message.  </a:t>
            </a:r>
          </a:p>
        </p:txBody>
      </p:sp>
    </p:spTree>
    <p:extLst>
      <p:ext uri="{BB962C8B-B14F-4D97-AF65-F5344CB8AC3E}">
        <p14:creationId xmlns:p14="http://schemas.microsoft.com/office/powerpoint/2010/main" val="101400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 - revote 2017.jpg"/>
          <p:cNvPicPr>
            <a:picLocks noChangeAspect="1"/>
          </p:cNvPicPr>
          <p:nvPr/>
        </p:nvPicPr>
        <p:blipFill>
          <a:blip r:embed="rId2" cstate="print"/>
          <a:stretch>
            <a:fillRect/>
          </a:stretch>
        </p:blipFill>
        <p:spPr>
          <a:xfrm>
            <a:off x="2005012" y="33337"/>
            <a:ext cx="8181975" cy="6791325"/>
          </a:xfrm>
          <a:prstGeom prst="rect">
            <a:avLst/>
          </a:prstGeom>
        </p:spPr>
      </p:pic>
      <p:sp>
        <p:nvSpPr>
          <p:cNvPr id="2" name="Oval 1">
            <a:extLst>
              <a:ext uri="{FF2B5EF4-FFF2-40B4-BE49-F238E27FC236}">
                <a16:creationId xmlns:a16="http://schemas.microsoft.com/office/drawing/2014/main" id="{CEA86C7A-68B6-06E3-60D7-53BE7892D558}"/>
              </a:ext>
            </a:extLst>
          </p:cNvPr>
          <p:cNvSpPr/>
          <p:nvPr/>
        </p:nvSpPr>
        <p:spPr>
          <a:xfrm>
            <a:off x="2699085" y="1439779"/>
            <a:ext cx="1548063" cy="4732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 - revote 2017 fundraising.jpg"/>
          <p:cNvPicPr>
            <a:picLocks noChangeAspect="1"/>
          </p:cNvPicPr>
          <p:nvPr/>
        </p:nvPicPr>
        <p:blipFill>
          <a:blip r:embed="rId2" cstate="print"/>
          <a:stretch>
            <a:fillRect/>
          </a:stretch>
        </p:blipFill>
        <p:spPr>
          <a:xfrm>
            <a:off x="0" y="1243376"/>
            <a:ext cx="12192000" cy="426674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mpsons -it's still good.jpg"/>
          <p:cNvPicPr>
            <a:picLocks noChangeAspect="1"/>
          </p:cNvPicPr>
          <p:nvPr/>
        </p:nvPicPr>
        <p:blipFill>
          <a:blip r:embed="rId2" cstate="print"/>
          <a:stretch>
            <a:fillRect/>
          </a:stretch>
        </p:blipFill>
        <p:spPr>
          <a:xfrm>
            <a:off x="2246812" y="387720"/>
            <a:ext cx="7811588" cy="5995668"/>
          </a:xfrm>
          <a:prstGeom prst="rect">
            <a:avLst/>
          </a:prstGeom>
        </p:spPr>
      </p:pic>
    </p:spTree>
    <p:extLst>
      <p:ext uri="{BB962C8B-B14F-4D97-AF65-F5344CB8AC3E}">
        <p14:creationId xmlns:p14="http://schemas.microsoft.com/office/powerpoint/2010/main" val="2701250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2000548"/>
          </a:xfrm>
          <a:prstGeom prst="rect">
            <a:avLst/>
          </a:prstGeom>
          <a:noFill/>
        </p:spPr>
        <p:txBody>
          <a:bodyPr wrap="square" rtlCol="0">
            <a:spAutoFit/>
          </a:bodyPr>
          <a:lstStyle/>
          <a:p>
            <a:pPr marL="514350" indent="-514350" algn="just">
              <a:buAutoNum type="arabicPeriod"/>
            </a:pPr>
            <a:r>
              <a:rPr lang="en-US" sz="3200" b="1" dirty="0"/>
              <a:t>The Supreme Court has abandoned its most important historical justification: to protect discrete and insular minorities from majority legislation.</a:t>
            </a:r>
          </a:p>
          <a:p>
            <a:endParaRPr lang="en-US" sz="2800" b="1" dirty="0"/>
          </a:p>
        </p:txBody>
      </p:sp>
    </p:spTree>
    <p:extLst>
      <p:ext uri="{BB962C8B-B14F-4D97-AF65-F5344CB8AC3E}">
        <p14:creationId xmlns:p14="http://schemas.microsoft.com/office/powerpoint/2010/main" val="3151843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3970318"/>
          </a:xfrm>
          <a:prstGeom prst="rect">
            <a:avLst/>
          </a:prstGeom>
          <a:noFill/>
        </p:spPr>
        <p:txBody>
          <a:bodyPr wrap="square" rtlCol="0">
            <a:spAutoFit/>
          </a:bodyPr>
          <a:lstStyle/>
          <a:p>
            <a:pPr marL="514350" indent="-514350" algn="just">
              <a:buAutoNum type="arabicPeriod"/>
            </a:pPr>
            <a:r>
              <a:rPr lang="en-US" sz="3200" b="1" dirty="0"/>
              <a:t>The Supreme Court has abandoned its most important historical justification: to protect discrete and insular minorities from majority legislation.</a:t>
            </a:r>
          </a:p>
          <a:p>
            <a:pPr marL="514350" indent="-514350" algn="just">
              <a:buAutoNum type="arabicPeriod"/>
            </a:pPr>
            <a:r>
              <a:rPr lang="en-US" sz="3200" b="1" dirty="0"/>
              <a:t>The Supreme Court has replaced this century-old test with a new one they just made up that explicitly cares </a:t>
            </a:r>
            <a:r>
              <a:rPr lang="en-US" sz="3200" b="1" i="1" dirty="0"/>
              <a:t>only</a:t>
            </a:r>
            <a:r>
              <a:rPr lang="en-US" sz="3200" b="1" dirty="0"/>
              <a:t> about the historical views of white, male, cisgendered, heterosexual, landed property owners.</a:t>
            </a:r>
          </a:p>
          <a:p>
            <a:endParaRPr lang="en-US" sz="2800" b="1" dirty="0"/>
          </a:p>
        </p:txBody>
      </p:sp>
    </p:spTree>
    <p:extLst>
      <p:ext uri="{BB962C8B-B14F-4D97-AF65-F5344CB8AC3E}">
        <p14:creationId xmlns:p14="http://schemas.microsoft.com/office/powerpoint/2010/main" val="2777813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5447645"/>
          </a:xfrm>
          <a:prstGeom prst="rect">
            <a:avLst/>
          </a:prstGeom>
          <a:noFill/>
        </p:spPr>
        <p:txBody>
          <a:bodyPr wrap="square" rtlCol="0">
            <a:spAutoFit/>
          </a:bodyPr>
          <a:lstStyle/>
          <a:p>
            <a:pPr marL="514350" indent="-514350" algn="just">
              <a:buAutoNum type="arabicPeriod"/>
            </a:pPr>
            <a:r>
              <a:rPr lang="en-US" sz="3200" b="1" dirty="0"/>
              <a:t>The Supreme Court has abandoned its most important historical justification: to protect discrete and insular minorities from majority legislation.</a:t>
            </a:r>
          </a:p>
          <a:p>
            <a:pPr marL="514350" indent="-514350" algn="just">
              <a:buAutoNum type="arabicPeriod"/>
            </a:pPr>
            <a:r>
              <a:rPr lang="en-US" sz="3200" b="1" dirty="0"/>
              <a:t>The Supreme Court has replaced this century-old test with a new one they just made up that explicitly cares </a:t>
            </a:r>
            <a:r>
              <a:rPr lang="en-US" sz="3200" b="1" i="1" dirty="0"/>
              <a:t>only</a:t>
            </a:r>
            <a:r>
              <a:rPr lang="en-US" sz="3200" b="1" dirty="0"/>
              <a:t> about the historical views of white, male, cisgendered, heterosexual, landed property owners.</a:t>
            </a:r>
          </a:p>
          <a:p>
            <a:pPr marL="514350" indent="-514350" algn="just">
              <a:buAutoNum type="arabicPeriod"/>
            </a:pPr>
            <a:r>
              <a:rPr lang="en-US" sz="3200" b="1" dirty="0"/>
              <a:t>The last time they did this, the Supreme Court kept at it for FORTY YEARS until we mustered overwhelming electoral force. We’re in year five. This is a long fight.</a:t>
            </a:r>
          </a:p>
          <a:p>
            <a:endParaRPr lang="en-US" sz="2800" b="1" dirty="0"/>
          </a:p>
        </p:txBody>
      </p:sp>
    </p:spTree>
    <p:extLst>
      <p:ext uri="{BB962C8B-B14F-4D97-AF65-F5344CB8AC3E}">
        <p14:creationId xmlns:p14="http://schemas.microsoft.com/office/powerpoint/2010/main" val="2308877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0588F-906C-06EA-169C-DA573614C80C}"/>
              </a:ext>
            </a:extLst>
          </p:cNvPr>
          <p:cNvSpPr txBox="1"/>
          <p:nvPr/>
        </p:nvSpPr>
        <p:spPr>
          <a:xfrm>
            <a:off x="827964" y="425470"/>
            <a:ext cx="10768084" cy="6432530"/>
          </a:xfrm>
          <a:prstGeom prst="rect">
            <a:avLst/>
          </a:prstGeom>
          <a:noFill/>
        </p:spPr>
        <p:txBody>
          <a:bodyPr wrap="square" rtlCol="0">
            <a:spAutoFit/>
          </a:bodyPr>
          <a:lstStyle/>
          <a:p>
            <a:pPr marL="514350" indent="-514350" algn="just">
              <a:buAutoNum type="arabicPeriod"/>
            </a:pPr>
            <a:r>
              <a:rPr lang="en-US" sz="3200" b="1" dirty="0"/>
              <a:t>The Supreme Court has abandoned its most important historical justification: to protect discrete and insular minorities from majority legislation.</a:t>
            </a:r>
          </a:p>
          <a:p>
            <a:pPr marL="514350" indent="-514350" algn="just">
              <a:buAutoNum type="arabicPeriod"/>
            </a:pPr>
            <a:r>
              <a:rPr lang="en-US" sz="3200" b="1" dirty="0"/>
              <a:t>The Supreme Court has replaced this century-old test with a new one they just made up that explicitly cares </a:t>
            </a:r>
            <a:r>
              <a:rPr lang="en-US" sz="3200" b="1" i="1" dirty="0"/>
              <a:t>only</a:t>
            </a:r>
            <a:r>
              <a:rPr lang="en-US" sz="3200" b="1" dirty="0"/>
              <a:t> about the historical views of white, male, cisgendered, heterosexual, landed property owners.</a:t>
            </a:r>
          </a:p>
          <a:p>
            <a:pPr marL="514350" indent="-514350" algn="just">
              <a:buAutoNum type="arabicPeriod"/>
            </a:pPr>
            <a:r>
              <a:rPr lang="en-US" sz="3200" b="1" dirty="0"/>
              <a:t>The last time they did this, the Supreme Court kept at it for FORTY YEARS until we mustered overwhelming electoral force. We’re in year five. This is a long fight.</a:t>
            </a:r>
          </a:p>
          <a:p>
            <a:pPr marL="514350" indent="-514350" algn="just">
              <a:buAutoNum type="arabicPeriod"/>
            </a:pPr>
            <a:r>
              <a:rPr lang="en-US" sz="3200" b="1" dirty="0"/>
              <a:t>That fight will be longer if you give up, drop out, or vote third party.</a:t>
            </a:r>
          </a:p>
          <a:p>
            <a:endParaRPr lang="en-US" sz="2800" b="1" dirty="0"/>
          </a:p>
        </p:txBody>
      </p:sp>
    </p:spTree>
    <p:extLst>
      <p:ext uri="{BB962C8B-B14F-4D97-AF65-F5344CB8AC3E}">
        <p14:creationId xmlns:p14="http://schemas.microsoft.com/office/powerpoint/2010/main" val="376187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building, colonnade&#10;&#10;Description automatically generated">
            <a:extLst>
              <a:ext uri="{FF2B5EF4-FFF2-40B4-BE49-F238E27FC236}">
                <a16:creationId xmlns:a16="http://schemas.microsoft.com/office/drawing/2014/main" id="{94D0BFE8-74DE-408A-CA14-B1534C8196C2}"/>
              </a:ext>
            </a:extLst>
          </p:cNvPr>
          <p:cNvPicPr>
            <a:picLocks noChangeAspect="1"/>
          </p:cNvPicPr>
          <p:nvPr/>
        </p:nvPicPr>
        <p:blipFill rotWithShape="1">
          <a:blip r:embed="rId2">
            <a:extLst>
              <a:ext uri="{28A0092B-C50C-407E-A947-70E740481C1C}">
                <a14:useLocalDpi xmlns:a14="http://schemas.microsoft.com/office/drawing/2010/main" val="0"/>
              </a:ext>
            </a:extLst>
          </a:blip>
          <a:srcRect t="6857" b="888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687388C-DA32-BCB2-D254-D79CF8206C60}"/>
              </a:ext>
            </a:extLst>
          </p:cNvPr>
          <p:cNvSpPr txBox="1"/>
          <p:nvPr/>
        </p:nvSpPr>
        <p:spPr>
          <a:xfrm>
            <a:off x="2486526" y="2562363"/>
            <a:ext cx="7786605" cy="1200329"/>
          </a:xfrm>
          <a:prstGeom prst="rect">
            <a:avLst/>
          </a:prstGeom>
          <a:noFill/>
        </p:spPr>
        <p:txBody>
          <a:bodyPr wrap="square" rtlCol="0">
            <a:spAutoFit/>
          </a:bodyPr>
          <a:lstStyle/>
          <a:p>
            <a:r>
              <a:rPr lang="en-US" sz="7200" dirty="0">
                <a:solidFill>
                  <a:schemeClr val="bg1"/>
                </a:solidFill>
              </a:rPr>
              <a:t>“that august body”</a:t>
            </a:r>
          </a:p>
        </p:txBody>
      </p:sp>
    </p:spTree>
    <p:extLst>
      <p:ext uri="{BB962C8B-B14F-4D97-AF65-F5344CB8AC3E}">
        <p14:creationId xmlns:p14="http://schemas.microsoft.com/office/powerpoint/2010/main" val="2111817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285346" y="4578554"/>
            <a:ext cx="9716883" cy="1071585"/>
          </a:xfrm>
        </p:spPr>
        <p:txBody>
          <a:bodyPr>
            <a:noAutofit/>
          </a:bodyPr>
          <a:lstStyle/>
          <a:p>
            <a:r>
              <a:rPr lang="en-US" sz="4000" b="1" dirty="0"/>
              <a:t>The Supreme Court Hates You (Yes You!) Personally &amp; What (Little) You Can Do About It</a:t>
            </a: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158590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94E9F50E-5E3A-A06D-08F1-91D4E5AE1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54" y="552872"/>
            <a:ext cx="3216579" cy="1756205"/>
          </a:xfrm>
          <a:prstGeom prst="rect">
            <a:avLst/>
          </a:prstGeom>
        </p:spPr>
      </p:pic>
      <p:pic>
        <p:nvPicPr>
          <p:cNvPr id="13" name="Picture 12" descr="A picture containing text, bottle, can&#10;&#10;Description automatically generated">
            <a:extLst>
              <a:ext uri="{FF2B5EF4-FFF2-40B4-BE49-F238E27FC236}">
                <a16:creationId xmlns:a16="http://schemas.microsoft.com/office/drawing/2014/main" id="{F2B7FC53-D14B-5C3D-B6E5-D8E23809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1" y="2416913"/>
            <a:ext cx="3442552" cy="3974831"/>
          </a:xfrm>
          <a:prstGeom prst="rect">
            <a:avLst/>
          </a:prstGeom>
        </p:spPr>
      </p:pic>
      <p:pic>
        <p:nvPicPr>
          <p:cNvPr id="16" name="Picture 15" descr="Text&#10;&#10;Description automatically generated">
            <a:extLst>
              <a:ext uri="{FF2B5EF4-FFF2-40B4-BE49-F238E27FC236}">
                <a16:creationId xmlns:a16="http://schemas.microsoft.com/office/drawing/2014/main" id="{0DF0A046-A636-C284-59A3-75F2830EF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265" y="650497"/>
            <a:ext cx="3133724" cy="5571066"/>
          </a:xfrm>
          <a:prstGeom prst="rect">
            <a:avLst/>
          </a:prstGeom>
        </p:spPr>
      </p:pic>
      <p:pic>
        <p:nvPicPr>
          <p:cNvPr id="22" name="Picture 21" descr="Text, letter&#10;&#10;Description automatically generated">
            <a:extLst>
              <a:ext uri="{FF2B5EF4-FFF2-40B4-BE49-F238E27FC236}">
                <a16:creationId xmlns:a16="http://schemas.microsoft.com/office/drawing/2014/main" id="{E39F4153-555B-28CB-266F-E733131E9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854361"/>
            <a:ext cx="3252903" cy="5163338"/>
          </a:xfrm>
          <a:prstGeom prst="rect">
            <a:avLst/>
          </a:prstGeom>
        </p:spPr>
      </p:pic>
    </p:spTree>
    <p:extLst>
      <p:ext uri="{BB962C8B-B14F-4D97-AF65-F5344CB8AC3E}">
        <p14:creationId xmlns:p14="http://schemas.microsoft.com/office/powerpoint/2010/main" val="40085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94E9F50E-5E3A-A06D-08F1-91D4E5AE1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79" y="552872"/>
            <a:ext cx="3216579" cy="1756205"/>
          </a:xfrm>
          <a:prstGeom prst="rect">
            <a:avLst/>
          </a:prstGeom>
        </p:spPr>
      </p:pic>
      <p:pic>
        <p:nvPicPr>
          <p:cNvPr id="13" name="Picture 12" descr="A picture containing text, bottle, can&#10;&#10;Description automatically generated">
            <a:extLst>
              <a:ext uri="{FF2B5EF4-FFF2-40B4-BE49-F238E27FC236}">
                <a16:creationId xmlns:a16="http://schemas.microsoft.com/office/drawing/2014/main" id="{F2B7FC53-D14B-5C3D-B6E5-D8E23809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1" y="2416913"/>
            <a:ext cx="3442552" cy="3974831"/>
          </a:xfrm>
          <a:prstGeom prst="rect">
            <a:avLst/>
          </a:prstGeom>
        </p:spPr>
      </p:pic>
      <p:pic>
        <p:nvPicPr>
          <p:cNvPr id="16" name="Picture 15" descr="Text&#10;&#10;Description automatically generated">
            <a:extLst>
              <a:ext uri="{FF2B5EF4-FFF2-40B4-BE49-F238E27FC236}">
                <a16:creationId xmlns:a16="http://schemas.microsoft.com/office/drawing/2014/main" id="{0DF0A046-A636-C284-59A3-75F2830EF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265" y="650497"/>
            <a:ext cx="3133724" cy="5571066"/>
          </a:xfrm>
          <a:prstGeom prst="rect">
            <a:avLst/>
          </a:prstGeom>
        </p:spPr>
      </p:pic>
      <p:pic>
        <p:nvPicPr>
          <p:cNvPr id="22" name="Picture 21" descr="Text, letter&#10;&#10;Description automatically generated">
            <a:extLst>
              <a:ext uri="{FF2B5EF4-FFF2-40B4-BE49-F238E27FC236}">
                <a16:creationId xmlns:a16="http://schemas.microsoft.com/office/drawing/2014/main" id="{E39F4153-555B-28CB-266F-E733131E9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854361"/>
            <a:ext cx="3252903" cy="5163338"/>
          </a:xfrm>
          <a:prstGeom prst="rect">
            <a:avLst/>
          </a:prstGeom>
        </p:spPr>
      </p:pic>
      <p:pic>
        <p:nvPicPr>
          <p:cNvPr id="3" name="Picture 2" descr="Shape, arrow&#10;&#10;Description automatically generated">
            <a:extLst>
              <a:ext uri="{FF2B5EF4-FFF2-40B4-BE49-F238E27FC236}">
                <a16:creationId xmlns:a16="http://schemas.microsoft.com/office/drawing/2014/main" id="{36F79FBB-F816-B48F-B1EE-766D75D48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7499" y="191245"/>
            <a:ext cx="6475510" cy="6475510"/>
          </a:xfrm>
          <a:prstGeom prst="rect">
            <a:avLst/>
          </a:prstGeom>
        </p:spPr>
      </p:pic>
      <p:pic>
        <p:nvPicPr>
          <p:cNvPr id="4" name="Picture 3" descr="Logo&#10;&#10;Description automatically generated">
            <a:extLst>
              <a:ext uri="{FF2B5EF4-FFF2-40B4-BE49-F238E27FC236}">
                <a16:creationId xmlns:a16="http://schemas.microsoft.com/office/drawing/2014/main" id="{D87BB6A1-9E7D-98C8-A7D8-83E6549CD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6007" y="2579609"/>
            <a:ext cx="2583792" cy="2418098"/>
          </a:xfrm>
          <a:prstGeom prst="rect">
            <a:avLst/>
          </a:prstGeom>
        </p:spPr>
      </p:pic>
    </p:spTree>
    <p:extLst>
      <p:ext uri="{BB962C8B-B14F-4D97-AF65-F5344CB8AC3E}">
        <p14:creationId xmlns:p14="http://schemas.microsoft.com/office/powerpoint/2010/main" val="2061825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FE93DF-5B79-43FD-5F79-D8FD1A8E3364}"/>
              </a:ext>
            </a:extLst>
          </p:cNvPr>
          <p:cNvSpPr/>
          <p:nvPr/>
        </p:nvSpPr>
        <p:spPr>
          <a:xfrm>
            <a:off x="9681411" y="4576011"/>
            <a:ext cx="2294021" cy="15503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C1388E-D607-245C-5776-E527F997E516}"/>
              </a:ext>
            </a:extLst>
          </p:cNvPr>
          <p:cNvSpPr/>
          <p:nvPr/>
        </p:nvSpPr>
        <p:spPr>
          <a:xfrm>
            <a:off x="9665368" y="774032"/>
            <a:ext cx="2306053" cy="3590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33EBC22C-3926-A069-A084-B7611A3D8B41}"/>
              </a:ext>
            </a:extLst>
          </p:cNvPr>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741023" y="731673"/>
            <a:ext cx="8621342" cy="5394653"/>
          </a:xfrm>
          <a:prstGeom prst="rect">
            <a:avLst/>
          </a:prstGeom>
        </p:spPr>
      </p:pic>
      <p:sp>
        <p:nvSpPr>
          <p:cNvPr id="4" name="TextBox 3">
            <a:extLst>
              <a:ext uri="{FF2B5EF4-FFF2-40B4-BE49-F238E27FC236}">
                <a16:creationId xmlns:a16="http://schemas.microsoft.com/office/drawing/2014/main" id="{519E4CF4-47FF-AAD2-AB7C-112CBF1E730D}"/>
              </a:ext>
            </a:extLst>
          </p:cNvPr>
          <p:cNvSpPr txBox="1"/>
          <p:nvPr/>
        </p:nvSpPr>
        <p:spPr>
          <a:xfrm>
            <a:off x="10058399" y="957548"/>
            <a:ext cx="1533345" cy="830997"/>
          </a:xfrm>
          <a:prstGeom prst="rect">
            <a:avLst/>
          </a:prstGeom>
          <a:noFill/>
        </p:spPr>
        <p:txBody>
          <a:bodyPr wrap="square" rtlCol="0">
            <a:spAutoFit/>
          </a:bodyPr>
          <a:lstStyle/>
          <a:p>
            <a:r>
              <a:rPr lang="en-US" sz="2400" b="1" dirty="0">
                <a:solidFill>
                  <a:schemeClr val="bg1"/>
                </a:solidFill>
              </a:rPr>
              <a:t>“Lochner”</a:t>
            </a:r>
          </a:p>
          <a:p>
            <a:r>
              <a:rPr lang="en-US" sz="2400" b="1" dirty="0">
                <a:solidFill>
                  <a:schemeClr val="bg1"/>
                </a:solidFill>
              </a:rPr>
              <a:t>     Era</a:t>
            </a:r>
          </a:p>
        </p:txBody>
      </p:sp>
      <p:sp>
        <p:nvSpPr>
          <p:cNvPr id="5" name="TextBox 4">
            <a:extLst>
              <a:ext uri="{FF2B5EF4-FFF2-40B4-BE49-F238E27FC236}">
                <a16:creationId xmlns:a16="http://schemas.microsoft.com/office/drawing/2014/main" id="{57134E51-B335-0563-9FD8-69B206F871A2}"/>
              </a:ext>
            </a:extLst>
          </p:cNvPr>
          <p:cNvSpPr txBox="1"/>
          <p:nvPr/>
        </p:nvSpPr>
        <p:spPr>
          <a:xfrm>
            <a:off x="9938056" y="2165114"/>
            <a:ext cx="1669702" cy="1569660"/>
          </a:xfrm>
          <a:prstGeom prst="rect">
            <a:avLst/>
          </a:prstGeom>
          <a:noFill/>
        </p:spPr>
        <p:txBody>
          <a:bodyPr wrap="square" rtlCol="0">
            <a:spAutoFit/>
          </a:bodyPr>
          <a:lstStyle/>
          <a:p>
            <a:pPr algn="ctr"/>
            <a:r>
              <a:rPr lang="en-US" sz="3200" b="1" dirty="0">
                <a:solidFill>
                  <a:schemeClr val="bg1"/>
                </a:solidFill>
              </a:rPr>
              <a:t>1897 </a:t>
            </a:r>
          </a:p>
          <a:p>
            <a:pPr algn="ctr"/>
            <a:r>
              <a:rPr lang="en-US" sz="3200" b="1" dirty="0">
                <a:solidFill>
                  <a:schemeClr val="bg1"/>
                </a:solidFill>
              </a:rPr>
              <a:t>to </a:t>
            </a:r>
          </a:p>
          <a:p>
            <a:pPr algn="ctr"/>
            <a:r>
              <a:rPr lang="en-US" sz="3200" b="1" dirty="0">
                <a:solidFill>
                  <a:schemeClr val="bg1"/>
                </a:solidFill>
              </a:rPr>
              <a:t>1937</a:t>
            </a:r>
          </a:p>
        </p:txBody>
      </p:sp>
      <p:sp>
        <p:nvSpPr>
          <p:cNvPr id="6" name="TextBox 5">
            <a:extLst>
              <a:ext uri="{FF2B5EF4-FFF2-40B4-BE49-F238E27FC236}">
                <a16:creationId xmlns:a16="http://schemas.microsoft.com/office/drawing/2014/main" id="{F9E0E841-3372-13AF-963F-5A15D97ECCF2}"/>
              </a:ext>
            </a:extLst>
          </p:cNvPr>
          <p:cNvSpPr txBox="1"/>
          <p:nvPr/>
        </p:nvSpPr>
        <p:spPr>
          <a:xfrm>
            <a:off x="9922661" y="4730732"/>
            <a:ext cx="1700491" cy="1200329"/>
          </a:xfrm>
          <a:prstGeom prst="rect">
            <a:avLst/>
          </a:prstGeom>
          <a:noFill/>
        </p:spPr>
        <p:txBody>
          <a:bodyPr wrap="square" rtlCol="0">
            <a:spAutoFit/>
          </a:bodyPr>
          <a:lstStyle/>
          <a:p>
            <a:r>
              <a:rPr lang="en-US" sz="1200" dirty="0"/>
              <a:t>        </a:t>
            </a:r>
            <a:r>
              <a:rPr lang="en-US" sz="1200" u="sng" dirty="0"/>
              <a:t>STRUCK DOWN</a:t>
            </a:r>
          </a:p>
          <a:p>
            <a:endParaRPr lang="en-US" sz="1200" u="sng" dirty="0"/>
          </a:p>
          <a:p>
            <a:pPr marL="285750" indent="-285750">
              <a:buFont typeface="Arial" panose="020B0604020202020204" pitchFamily="34" charset="0"/>
              <a:buChar char="•"/>
            </a:pPr>
            <a:r>
              <a:rPr lang="en-US" sz="1200" dirty="0"/>
              <a:t>Minimum wage</a:t>
            </a:r>
          </a:p>
          <a:p>
            <a:pPr marL="285750" indent="-285750">
              <a:buFont typeface="Arial" panose="020B0604020202020204" pitchFamily="34" charset="0"/>
              <a:buChar char="•"/>
            </a:pPr>
            <a:r>
              <a:rPr lang="en-US" sz="1200" dirty="0"/>
              <a:t>Maximum hours</a:t>
            </a:r>
          </a:p>
          <a:p>
            <a:pPr marL="285750" indent="-285750">
              <a:buFont typeface="Arial" panose="020B0604020202020204" pitchFamily="34" charset="0"/>
              <a:buChar char="•"/>
            </a:pPr>
            <a:r>
              <a:rPr lang="en-US" sz="1200" dirty="0"/>
              <a:t>Working conditions</a:t>
            </a:r>
          </a:p>
          <a:p>
            <a:pPr marL="285750" indent="-285750">
              <a:buFont typeface="Arial" panose="020B0604020202020204" pitchFamily="34" charset="0"/>
              <a:buChar char="•"/>
            </a:pPr>
            <a:r>
              <a:rPr lang="en-US" sz="1200" dirty="0"/>
              <a:t>Child labor</a:t>
            </a:r>
          </a:p>
        </p:txBody>
      </p:sp>
    </p:spTree>
    <p:extLst>
      <p:ext uri="{BB962C8B-B14F-4D97-AF65-F5344CB8AC3E}">
        <p14:creationId xmlns:p14="http://schemas.microsoft.com/office/powerpoint/2010/main" val="32898628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818</TotalTime>
  <Words>1530</Words>
  <Application>Microsoft Office PowerPoint</Application>
  <PresentationFormat>Widescreen</PresentationFormat>
  <Paragraphs>126</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Arial Black</vt:lpstr>
      <vt:lpstr>Calibri</vt:lpstr>
      <vt:lpstr>Calibri Light</vt:lpstr>
      <vt:lpstr>Libre Franklin</vt:lpstr>
      <vt:lpstr>1_Office Theme</vt:lpstr>
      <vt:lpstr>A Retrospective on the Supreme Court’s 2022 Spring Term</vt:lpstr>
      <vt:lpstr>The Supreme Court Hates You (Yes You!) Personally &amp; What (Little) You Can Do About It</vt:lpstr>
      <vt:lpstr>DISCLAIMERS</vt:lpstr>
      <vt:lpstr>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Supreme Court Hates You (Yes You!) Personally &amp; What (Little) You Can Do About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Skepticism in the Age of Fake News: Why the Law (Still Matters)</dc:title>
  <dc:creator>Andrew Torrez</dc:creator>
  <cp:lastModifiedBy>Andrew Torrez</cp:lastModifiedBy>
  <cp:revision>9</cp:revision>
  <dcterms:created xsi:type="dcterms:W3CDTF">2020-03-06T18:25:05Z</dcterms:created>
  <dcterms:modified xsi:type="dcterms:W3CDTF">2022-06-26T15:55:30Z</dcterms:modified>
</cp:coreProperties>
</file>