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57" r:id="rId5"/>
    <p:sldId id="258" r:id="rId6"/>
    <p:sldId id="262" r:id="rId7"/>
    <p:sldId id="259" r:id="rId8"/>
    <p:sldId id="264" r:id="rId9"/>
    <p:sldId id="265" r:id="rId10"/>
    <p:sldId id="263" r:id="rId11"/>
    <p:sldId id="260" r:id="rId12"/>
    <p:sldId id="273" r:id="rId13"/>
    <p:sldId id="272" r:id="rId14"/>
    <p:sldId id="274" r:id="rId15"/>
    <p:sldId id="275" r:id="rId16"/>
    <p:sldId id="261" r:id="rId17"/>
    <p:sldId id="266" r:id="rId18"/>
    <p:sldId id="267" r:id="rId19"/>
    <p:sldId id="276" r:id="rId20"/>
    <p:sldId id="268" r:id="rId21"/>
    <p:sldId id="277" r:id="rId22"/>
    <p:sldId id="269" r:id="rId23"/>
    <p:sldId id="270" r:id="rId24"/>
    <p:sldId id="278" r:id="rId25"/>
    <p:sldId id="279" r:id="rId26"/>
    <p:sldId id="271" r:id="rId27"/>
    <p:sldId id="280" r:id="rId28"/>
    <p:sldId id="28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7" autoAdjust="0"/>
    <p:restoredTop sz="94660"/>
  </p:normalViewPr>
  <p:slideViewPr>
    <p:cSldViewPr snapToGrid="0">
      <p:cViewPr>
        <p:scale>
          <a:sx n="50" d="100"/>
          <a:sy n="50" d="100"/>
        </p:scale>
        <p:origin x="120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F22022-5B21-1F09-A1DD-FA42DEF99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682FF23-406A-43AD-16AD-C3543BA29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4B6488-0F5E-E250-EC0B-C88DC0AD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0FBF1D-AAB5-0572-20AF-61DD7674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816F82-631F-6E4E-C697-47529B9E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154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808107-9D56-1311-5433-8FE34452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D95474A-FB1E-484D-A479-0E4333E09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865E3B-8AFA-37FA-2226-971AD75E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AB14A9-80E9-F49C-00DB-C1E865A3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D01D74-1FAD-BDBD-3E7F-8F2976A7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856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994B181-6CD8-FFED-DE08-BF50CBB94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6A15BA-6E5D-721B-9B49-0C393E6BE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32A1CD-21C3-121B-849F-62F08BB6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E521ED-BD73-5BAE-C686-D34DB775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DF1E00-6B52-3FFA-2390-68A525F1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088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0F96FD-4EDA-4A04-CABC-F3116AFE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BE377C-AC6D-6F1E-76A1-5B84AFE5A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C81C12-85B6-AE63-F2A0-2A496C2D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A8E79C-0EF0-9473-CDEA-B3550755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F77076-6244-1288-E3F7-3933C6ED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0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DA7C24-F271-AF8A-BC68-08B3A7D5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75CCA5-6814-1717-60E9-361B7188E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ADAE7D-767C-C1E7-FB07-8BD49F14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CBB4F0-9E6E-438D-A89B-4E9B2A6D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102AD3-C4E1-9DEA-E318-1577A6F8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577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454AEB-5FE8-1FE9-4BA7-FECC4FC1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744ABE-01CB-200F-D97E-2FBA51507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634F3C-D5F8-E0F4-9F68-CC94F310F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D717D31-9020-0FE7-4962-ABB35A62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BCC8C7-E7C4-AE22-34C7-59A1E05E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335C5CE-B89D-921F-E361-875AF7FF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892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B44B20-C52F-B0C2-CC1D-5B5A0813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A169F4-6C8D-D4BE-2886-7828F4D9B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106DB2A-4502-2268-4F58-EB87E0CD9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B591B0E-EFF5-1DD4-0482-1FEA6855A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CC7593A-914A-691D-DE1E-455A8F747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C5B38D9-8E4C-0D57-5094-99CE3591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DCDC2DF-09F9-9581-F754-E33EC318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3499A1E-EA30-323A-825B-BCC0B2B1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277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42DD9-8BBF-54D9-61A2-932EE4C2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7182F66-5CD6-4E90-6596-03E0FA30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EA1F1E1-1E74-AD86-968D-7603924A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D039629-A881-B909-0A00-5BF723C1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950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9109FC2-EB15-F871-5AE9-1FD0FE0A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85450C2-99A1-82CA-B290-103B6E3B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A11179-8FD7-658B-8A53-1077E775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570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BAEAFE-9ABF-5216-51C6-7840304C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0F26DD-F2AC-F1BD-97ED-54F533712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172AC3B-AAFA-8E8E-857A-B08EECCC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0F6F1EE-58C1-DF73-6793-A1E69579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587C67-018A-4724-D0A3-8B1A605B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A15C69D-3654-6773-72BC-3B927403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796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BFCA52-A751-F0C1-B201-B9C973ED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BB8689C-F8C7-60F3-46D2-04E7FB81E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AEC0597-F602-CB0A-2BA9-68C727305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FF0FA3-A6A1-0611-4C58-AE3627DA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71AF2E-4005-6B63-3EEF-ABE16D3F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F2F979-343F-A5A6-B000-B901E05F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4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015DBEA-D592-2BEB-D568-850A96A8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9CEEEB-26D5-5D1E-5B53-3904B4A0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DDE7E3-30DF-76A4-D6AC-EFBC4B540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FCEF-8E27-4169-8010-B9752667DC9B}" type="datetimeFigureOut">
              <a:rPr lang="zh-HK" altLang="en-US" smtClean="0"/>
              <a:t>22/10/2022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D99223-D795-54F9-F1DD-6538A44BC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4CB783-97EC-446D-DDB2-073F3694B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861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F59F1B-6D50-2830-2D21-74240AEB4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28777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5000" dirty="0">
                <a:solidFill>
                  <a:srgbClr val="FF0000"/>
                </a:solidFill>
              </a:rPr>
              <a:t>ETF </a:t>
            </a:r>
            <a:r>
              <a:rPr lang="zh-TW" altLang="en-US" sz="5000" dirty="0">
                <a:solidFill>
                  <a:srgbClr val="FF0000"/>
                </a:solidFill>
              </a:rPr>
              <a:t>＞</a:t>
            </a:r>
            <a:r>
              <a:rPr lang="en-US" altLang="zh-TW" sz="5000" dirty="0">
                <a:solidFill>
                  <a:srgbClr val="FF0000"/>
                </a:solidFill>
              </a:rPr>
              <a:t>MPF </a:t>
            </a:r>
            <a:r>
              <a:rPr lang="zh-TW" altLang="en-US" sz="5000" dirty="0">
                <a:solidFill>
                  <a:srgbClr val="FF0000"/>
                </a:solidFill>
              </a:rPr>
              <a:t>＞你本人＞「專家」</a:t>
            </a:r>
            <a:endParaRPr lang="zh-HK" altLang="en-US" sz="5000" dirty="0">
              <a:solidFill>
                <a:srgbClr val="FF000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135E240-4D63-CE7C-F4BB-B22440AFF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292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5000" dirty="0"/>
              <a:t>2022</a:t>
            </a:r>
            <a:r>
              <a:rPr lang="zh-TW" altLang="en-US" sz="5000" dirty="0"/>
              <a:t>秋天強積金配置攻略</a:t>
            </a:r>
            <a:endParaRPr lang="zh-HK" altLang="en-US" sz="5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C891054-9319-F0E7-21DC-0534446BB751}"/>
              </a:ext>
            </a:extLst>
          </p:cNvPr>
          <p:cNvSpPr txBox="1"/>
          <p:nvPr/>
        </p:nvSpPr>
        <p:spPr>
          <a:xfrm>
            <a:off x="3046709" y="849173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/>
              <a:t>一蟹不如一蟹</a:t>
            </a:r>
            <a:endParaRPr lang="zh-HK" altLang="en-US" sz="40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7742031-FE59-7755-13A2-98205172A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090" y="141623"/>
            <a:ext cx="5021819" cy="75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投資 </a:t>
            </a:r>
            <a:r>
              <a:rPr lang="en-US" altLang="zh-TW" dirty="0"/>
              <a:t>ABCDE	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1027CF-F3D7-5F0E-C93E-BB19FD12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強積金幫到你：</a:t>
            </a:r>
            <a:endParaRPr lang="en-US" altLang="zh-TW" dirty="0"/>
          </a:p>
          <a:p>
            <a:endParaRPr lang="en-US" altLang="zh-HK" dirty="0"/>
          </a:p>
          <a:p>
            <a:r>
              <a:rPr lang="en-US" altLang="zh-TW" dirty="0"/>
              <a:t>A </a:t>
            </a:r>
            <a:r>
              <a:rPr lang="zh-TW" altLang="en-US" dirty="0"/>
              <a:t>投資年期</a:t>
            </a:r>
            <a:endParaRPr lang="en-US" altLang="zh-TW" dirty="0"/>
          </a:p>
          <a:p>
            <a:r>
              <a:rPr lang="en-US" altLang="zh-TW" dirty="0"/>
              <a:t>C </a:t>
            </a:r>
            <a:r>
              <a:rPr lang="zh-TW" altLang="en-US" dirty="0"/>
              <a:t>儲蓄率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 dirty="0"/>
              <a:t>強積金幫唔到你</a:t>
            </a:r>
            <a:endParaRPr lang="en-US" altLang="zh-TW" dirty="0"/>
          </a:p>
          <a:p>
            <a:endParaRPr lang="en-US" altLang="zh-HK" dirty="0"/>
          </a:p>
          <a:p>
            <a:r>
              <a:rPr lang="en-US" altLang="zh-TW" dirty="0"/>
              <a:t>B </a:t>
            </a:r>
            <a:r>
              <a:rPr lang="zh-TW" altLang="en-US" dirty="0"/>
              <a:t>收入</a:t>
            </a:r>
            <a:endParaRPr lang="en-US" altLang="zh-TW" dirty="0"/>
          </a:p>
          <a:p>
            <a:r>
              <a:rPr lang="en-US" altLang="zh-TW" dirty="0"/>
              <a:t>D </a:t>
            </a:r>
            <a:r>
              <a:rPr lang="zh-TW" altLang="en-US" dirty="0"/>
              <a:t>加人工</a:t>
            </a:r>
            <a:endParaRPr lang="en-US" altLang="zh-TW" dirty="0"/>
          </a:p>
          <a:p>
            <a:r>
              <a:rPr lang="en-US" altLang="zh-TW" dirty="0"/>
              <a:t>E </a:t>
            </a:r>
            <a:r>
              <a:rPr lang="zh-TW" altLang="en-US" dirty="0"/>
              <a:t>投資回報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3719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強積金之好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1027CF-F3D7-5F0E-C93E-BB19FD12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迫你儲錢</a:t>
            </a:r>
            <a:endParaRPr lang="en-US" altLang="zh-TW" dirty="0"/>
          </a:p>
          <a:p>
            <a:r>
              <a:rPr lang="zh-TW" altLang="en-US" dirty="0"/>
              <a:t>迫你平均成本法，唔會自作聰明</a:t>
            </a:r>
            <a:endParaRPr lang="en-US" altLang="zh-TW" dirty="0"/>
          </a:p>
          <a:p>
            <a:r>
              <a:rPr lang="zh-TW" altLang="en-US" dirty="0"/>
              <a:t>迫你 </a:t>
            </a:r>
            <a:r>
              <a:rPr lang="en-US" altLang="zh-TW" dirty="0"/>
              <a:t>stay invested </a:t>
            </a:r>
          </a:p>
          <a:p>
            <a:r>
              <a:rPr lang="zh-TW" altLang="en-US" dirty="0"/>
              <a:t>迫你長線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3249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3238"/>
            <a:ext cx="10515600" cy="1325563"/>
          </a:xfrm>
        </p:spPr>
        <p:txBody>
          <a:bodyPr/>
          <a:lstStyle/>
          <a:p>
            <a:r>
              <a:rPr lang="zh-TW" altLang="en-US" dirty="0"/>
              <a:t>強積金之好</a:t>
            </a:r>
            <a:r>
              <a:rPr lang="en-US" altLang="zh-TW" dirty="0"/>
              <a:t>: </a:t>
            </a:r>
            <a:r>
              <a:rPr lang="zh-TW" altLang="en-US" dirty="0"/>
              <a:t>迫你長線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7579C23-FC6E-8F01-F61C-AD40C88CD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828801"/>
            <a:ext cx="8381999" cy="5029199"/>
          </a:xfrm>
        </p:spPr>
      </p:pic>
    </p:spTree>
    <p:extLst>
      <p:ext uri="{BB962C8B-B14F-4D97-AF65-F5344CB8AC3E}">
        <p14:creationId xmlns:p14="http://schemas.microsoft.com/office/powerpoint/2010/main" val="364858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強積金之好</a:t>
            </a:r>
            <a:r>
              <a:rPr lang="en-US" altLang="zh-TW" dirty="0"/>
              <a:t>: </a:t>
            </a:r>
            <a:r>
              <a:rPr lang="zh-TW" altLang="en-US" dirty="0"/>
              <a:t>迫你長線</a:t>
            </a:r>
            <a:endParaRPr lang="zh-HK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786935A-7863-8275-017B-4BCA1CFA6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410" y="1518761"/>
            <a:ext cx="7483180" cy="4974114"/>
          </a:xfrm>
        </p:spPr>
      </p:pic>
    </p:spTree>
    <p:extLst>
      <p:ext uri="{BB962C8B-B14F-4D97-AF65-F5344CB8AC3E}">
        <p14:creationId xmlns:p14="http://schemas.microsoft.com/office/powerpoint/2010/main" val="163405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強積金之好 </a:t>
            </a:r>
            <a:r>
              <a:rPr lang="en-US" altLang="zh-TW" dirty="0"/>
              <a:t>: stay invested 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C922F4D-DE8D-226B-A6FB-CA77CA40E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690688"/>
            <a:ext cx="6781800" cy="5086350"/>
          </a:xfrm>
        </p:spPr>
      </p:pic>
    </p:spTree>
    <p:extLst>
      <p:ext uri="{BB962C8B-B14F-4D97-AF65-F5344CB8AC3E}">
        <p14:creationId xmlns:p14="http://schemas.microsoft.com/office/powerpoint/2010/main" val="222924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如果我冇時間呢？</a:t>
            </a:r>
            <a:r>
              <a:rPr lang="en-US" altLang="zh-TW" dirty="0"/>
              <a:t>	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1027CF-F3D7-5F0E-C93E-BB19FD12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千萬唔好提早提</a:t>
            </a:r>
            <a:endParaRPr lang="en-US" altLang="zh-TW" dirty="0"/>
          </a:p>
          <a:p>
            <a:r>
              <a:rPr lang="zh-TW" altLang="en-US" dirty="0"/>
              <a:t>除非你移民</a:t>
            </a:r>
            <a:endParaRPr lang="en-US" altLang="zh-TW" dirty="0"/>
          </a:p>
          <a:p>
            <a:r>
              <a:rPr lang="zh-TW" altLang="en-US" dirty="0"/>
              <a:t>財不入急門</a:t>
            </a:r>
            <a:endParaRPr lang="en-US" altLang="zh-TW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1500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ETF &gt; MPF	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1027CF-F3D7-5F0E-C93E-BB19FD12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強積金必然跑輸大市</a:t>
            </a:r>
            <a:endParaRPr lang="en-US" altLang="zh-TW" dirty="0"/>
          </a:p>
          <a:p>
            <a:r>
              <a:rPr lang="zh-TW" altLang="en-US" dirty="0"/>
              <a:t>所以搵個「跑輸最少」嘅方法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08609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黃金方法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1027CF-F3D7-5F0E-C93E-BB19FD12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揀隻</a:t>
            </a:r>
            <a:r>
              <a:rPr lang="en-US" altLang="zh-TW" dirty="0"/>
              <a:t>100% </a:t>
            </a:r>
            <a:r>
              <a:rPr lang="zh-TW" altLang="en-US" dirty="0"/>
              <a:t>股票</a:t>
            </a:r>
            <a:endParaRPr lang="en-US" altLang="zh-TW" dirty="0"/>
          </a:p>
          <a:p>
            <a:r>
              <a:rPr lang="zh-TW" altLang="en-US" dirty="0"/>
              <a:t>記住要環球</a:t>
            </a:r>
            <a:endParaRPr lang="en-US" altLang="zh-TW" dirty="0"/>
          </a:p>
          <a:p>
            <a:r>
              <a:rPr lang="zh-TW" altLang="en-US" dirty="0"/>
              <a:t>收費夠低</a:t>
            </a:r>
            <a:endParaRPr lang="en-US" altLang="zh-TW" dirty="0"/>
          </a:p>
          <a:p>
            <a:r>
              <a:rPr lang="zh-TW" altLang="en-US" dirty="0"/>
              <a:t>放埋一邊唔好睇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7621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疑問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1027CF-F3D7-5F0E-C93E-BB19FD12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股票高風險喎？但你有時間</a:t>
            </a:r>
            <a:endParaRPr lang="en-US" altLang="zh-TW" dirty="0"/>
          </a:p>
          <a:p>
            <a:r>
              <a:rPr lang="zh-TW" altLang="en-US" dirty="0"/>
              <a:t>冇風險點有回報？</a:t>
            </a:r>
            <a:endParaRPr lang="en-US" altLang="zh-TW" dirty="0"/>
          </a:p>
          <a:p>
            <a:r>
              <a:rPr lang="zh-TW" altLang="en-US" dirty="0"/>
              <a:t>而時間減低你風險</a:t>
            </a:r>
            <a:endParaRPr lang="en-US" altLang="zh-TW" dirty="0"/>
          </a:p>
          <a:p>
            <a:r>
              <a:rPr lang="zh-TW" altLang="en-US" dirty="0"/>
              <a:t>時間係你優勢，唔好讓人車馬炮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財不入急門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8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疑問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1027CF-F3D7-5F0E-C93E-BB19FD12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記得環球</a:t>
            </a:r>
            <a:endParaRPr lang="en-US" altLang="zh-TW" dirty="0"/>
          </a:p>
          <a:p>
            <a:r>
              <a:rPr lang="zh-TW" altLang="en-US" dirty="0"/>
              <a:t>唔好以為自己點醒，或者我點醒</a:t>
            </a:r>
            <a:endParaRPr lang="en-US" altLang="zh-TW" dirty="0"/>
          </a:p>
          <a:p>
            <a:r>
              <a:rPr lang="zh-TW" altLang="en-US" dirty="0"/>
              <a:t>雖然你問我，美股應該多啲</a:t>
            </a:r>
            <a:endParaRPr lang="en-US" altLang="zh-TW" dirty="0"/>
          </a:p>
          <a:p>
            <a:r>
              <a:rPr lang="zh-TW" altLang="en-US" dirty="0"/>
              <a:t>記住分散</a:t>
            </a:r>
            <a:endParaRPr lang="en-US" altLang="zh-TW" dirty="0"/>
          </a:p>
          <a:p>
            <a:r>
              <a:rPr lang="zh-TW" altLang="en-US" dirty="0"/>
              <a:t>總唔會一齊跌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26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上月強積金人均蝕</a:t>
            </a:r>
            <a:r>
              <a:rPr lang="en-US" altLang="zh-TW" dirty="0"/>
              <a:t>1.8</a:t>
            </a:r>
            <a:r>
              <a:rPr lang="zh-TW" altLang="en-US" dirty="0"/>
              <a:t>萬兩年獲利「清零」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77C8F1E-48DF-340D-94EB-2EF6613AF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690688"/>
            <a:ext cx="7372350" cy="5083907"/>
          </a:xfrm>
        </p:spPr>
      </p:pic>
    </p:spTree>
    <p:extLst>
      <p:ext uri="{BB962C8B-B14F-4D97-AF65-F5344CB8AC3E}">
        <p14:creationId xmlns:p14="http://schemas.microsoft.com/office/powerpoint/2010/main" val="3885148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美股迷失十年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50A6E38-BD9E-9665-1324-1952095A7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262" y="1967706"/>
            <a:ext cx="9515475" cy="4067175"/>
          </a:xfrm>
        </p:spPr>
      </p:pic>
    </p:spTree>
    <p:extLst>
      <p:ext uri="{BB962C8B-B14F-4D97-AF65-F5344CB8AC3E}">
        <p14:creationId xmlns:p14="http://schemas.microsoft.com/office/powerpoint/2010/main" val="57916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美股迷失十年</a:t>
            </a:r>
            <a:endParaRPr lang="zh-HK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5130C84-0E91-2B23-2771-A741AA71C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2000-2010</a:t>
            </a:r>
            <a:r>
              <a:rPr lang="zh-TW" altLang="en-US" dirty="0"/>
              <a:t>，摸頂買標指，十年先返家</a:t>
            </a:r>
            <a:endParaRPr lang="en-US" altLang="zh-TW" dirty="0"/>
          </a:p>
          <a:p>
            <a:r>
              <a:rPr lang="zh-TW" altLang="en-US" dirty="0"/>
              <a:t>摸頂買納指，仲要輸幾成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 dirty="0"/>
              <a:t>但其他市場跑出</a:t>
            </a:r>
            <a:endParaRPr lang="en-US" altLang="zh-TW" dirty="0"/>
          </a:p>
          <a:p>
            <a:r>
              <a:rPr lang="zh-TW" altLang="en-US" dirty="0"/>
              <a:t>新興市場</a:t>
            </a:r>
            <a:endParaRPr lang="en-US" altLang="zh-TW" dirty="0"/>
          </a:p>
          <a:p>
            <a:r>
              <a:rPr lang="zh-TW" altLang="en-US" dirty="0"/>
              <a:t>小型股</a:t>
            </a:r>
            <a:endParaRPr lang="en-US" altLang="zh-TW" dirty="0"/>
          </a:p>
          <a:p>
            <a:r>
              <a:rPr lang="zh-TW" altLang="en-US" dirty="0"/>
              <a:t>價值股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6416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最低收費</a:t>
            </a:r>
            <a:r>
              <a:rPr lang="en-US" altLang="zh-TW" dirty="0"/>
              <a:t>	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1027CF-F3D7-5F0E-C93E-BB19FD12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揀淨跟指數嘅最好</a:t>
            </a:r>
            <a:endParaRPr lang="en-US" altLang="zh-TW" dirty="0"/>
          </a:p>
          <a:p>
            <a:r>
              <a:rPr lang="zh-TW" altLang="en-US" dirty="0"/>
              <a:t>越多花臣越煩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 dirty="0"/>
              <a:t>而家有半自由行？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 dirty="0"/>
              <a:t>自願供款？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17117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60-40	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1027CF-F3D7-5F0E-C93E-BB19FD12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隨住年紀大，應該降低股票比例</a:t>
            </a:r>
            <a:endParaRPr lang="en-US" altLang="zh-TW" dirty="0"/>
          </a:p>
          <a:p>
            <a:r>
              <a:rPr lang="zh-TW" altLang="en-US" dirty="0"/>
              <a:t>但我指</a:t>
            </a:r>
            <a:r>
              <a:rPr lang="en-US" altLang="zh-TW" dirty="0"/>
              <a:t>50</a:t>
            </a:r>
            <a:r>
              <a:rPr lang="zh-TW" altLang="en-US" dirty="0"/>
              <a:t>歲</a:t>
            </a:r>
            <a:endParaRPr lang="en-US" altLang="zh-TW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2594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60-40	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BD7AAF7-5B2C-C100-6B35-86535256F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995" y="592801"/>
            <a:ext cx="4582010" cy="6265199"/>
          </a:xfrm>
        </p:spPr>
      </p:pic>
    </p:spTree>
    <p:extLst>
      <p:ext uri="{BB962C8B-B14F-4D97-AF65-F5344CB8AC3E}">
        <p14:creationId xmlns:p14="http://schemas.microsoft.com/office/powerpoint/2010/main" val="3244542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60-40	</a:t>
            </a:r>
            <a:endParaRPr lang="zh-HK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D7F5D72-37FA-4CD2-5C03-1E6B655F0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650" y="2177855"/>
            <a:ext cx="5414693" cy="4315020"/>
          </a:xfrm>
        </p:spPr>
      </p:pic>
    </p:spTree>
    <p:extLst>
      <p:ext uri="{BB962C8B-B14F-4D97-AF65-F5344CB8AC3E}">
        <p14:creationId xmlns:p14="http://schemas.microsoft.com/office/powerpoint/2010/main" val="1571936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做定存？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5C7DAA9-55F7-0F87-778C-DE4DB5135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1835620"/>
            <a:ext cx="8153400" cy="5022380"/>
          </a:xfrm>
        </p:spPr>
      </p:pic>
    </p:spTree>
    <p:extLst>
      <p:ext uri="{BB962C8B-B14F-4D97-AF65-F5344CB8AC3E}">
        <p14:creationId xmlns:p14="http://schemas.microsoft.com/office/powerpoint/2010/main" val="2069927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股票基金</a:t>
            </a:r>
            <a:endParaRPr lang="zh-HK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F6C5282-BEA9-F81D-5D70-3833F280E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2043906"/>
            <a:ext cx="6873711" cy="4448969"/>
          </a:xfrm>
        </p:spPr>
      </p:pic>
    </p:spTree>
    <p:extLst>
      <p:ext uri="{BB962C8B-B14F-4D97-AF65-F5344CB8AC3E}">
        <p14:creationId xmlns:p14="http://schemas.microsoft.com/office/powerpoint/2010/main" val="3575965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債券基金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06605FB-3B07-A07D-6DDB-5DFC2EB4B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020" y="1825624"/>
            <a:ext cx="5810480" cy="4915155"/>
          </a:xfrm>
        </p:spPr>
      </p:pic>
    </p:spTree>
    <p:extLst>
      <p:ext uri="{BB962C8B-B14F-4D97-AF65-F5344CB8AC3E}">
        <p14:creationId xmlns:p14="http://schemas.microsoft.com/office/powerpoint/2010/main" val="722127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Money market  - best </a:t>
            </a:r>
            <a:endParaRPr lang="zh-HK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C51ADC9-75EA-F5FF-3EDE-F0495FBEE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450" y="1093109"/>
            <a:ext cx="7334250" cy="5306403"/>
          </a:xfrm>
        </p:spPr>
      </p:pic>
    </p:spTree>
    <p:extLst>
      <p:ext uri="{BB962C8B-B14F-4D97-AF65-F5344CB8AC3E}">
        <p14:creationId xmlns:p14="http://schemas.microsoft.com/office/powerpoint/2010/main" val="107156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0854885-0A51-451B-5C18-EE4F4CC29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751" y="1545034"/>
            <a:ext cx="9826498" cy="3767931"/>
          </a:xfrm>
        </p:spPr>
      </p:pic>
    </p:spTree>
    <p:extLst>
      <p:ext uri="{BB962C8B-B14F-4D97-AF65-F5344CB8AC3E}">
        <p14:creationId xmlns:p14="http://schemas.microsoft.com/office/powerpoint/2010/main" val="3097996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保證基金</a:t>
            </a:r>
            <a:r>
              <a:rPr lang="en-US" altLang="zh-TW" dirty="0"/>
              <a:t>— Best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E451C3F-2A2E-4C43-0144-E76581441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300" y="1601493"/>
            <a:ext cx="8686800" cy="5113596"/>
          </a:xfrm>
        </p:spPr>
      </p:pic>
    </p:spTree>
    <p:extLst>
      <p:ext uri="{BB962C8B-B14F-4D97-AF65-F5344CB8AC3E}">
        <p14:creationId xmlns:p14="http://schemas.microsoft.com/office/powerpoint/2010/main" val="3464045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債券基金 </a:t>
            </a:r>
            <a:r>
              <a:rPr lang="en-US" altLang="zh-TW" dirty="0"/>
              <a:t>- Best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0C2736A-E9B6-CBD4-56C0-52B74BE3B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050" y="1634851"/>
            <a:ext cx="8686800" cy="4927387"/>
          </a:xfrm>
        </p:spPr>
      </p:pic>
    </p:spTree>
    <p:extLst>
      <p:ext uri="{BB962C8B-B14F-4D97-AF65-F5344CB8AC3E}">
        <p14:creationId xmlns:p14="http://schemas.microsoft.com/office/powerpoint/2010/main" val="440337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債券基金 </a:t>
            </a:r>
            <a:r>
              <a:rPr lang="en-US" altLang="zh-TW" dirty="0"/>
              <a:t>– Worst 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DA0399E-7CF0-B99C-E286-70DDA0CFF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24" y="1690688"/>
            <a:ext cx="11640626" cy="4287837"/>
          </a:xfrm>
        </p:spPr>
      </p:pic>
    </p:spTree>
    <p:extLst>
      <p:ext uri="{BB962C8B-B14F-4D97-AF65-F5344CB8AC3E}">
        <p14:creationId xmlns:p14="http://schemas.microsoft.com/office/powerpoint/2010/main" val="784266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環球股票基金 </a:t>
            </a:r>
            <a:r>
              <a:rPr lang="en-US" altLang="zh-TW" dirty="0"/>
              <a:t>- Best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EC60443-3682-D7B8-2F7D-1B9DC179A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646" y="1690689"/>
            <a:ext cx="10224009" cy="4802186"/>
          </a:xfrm>
        </p:spPr>
      </p:pic>
    </p:spTree>
    <p:extLst>
      <p:ext uri="{BB962C8B-B14F-4D97-AF65-F5344CB8AC3E}">
        <p14:creationId xmlns:p14="http://schemas.microsoft.com/office/powerpoint/2010/main" val="1505153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環球股票基金 </a:t>
            </a:r>
            <a:r>
              <a:rPr lang="en-US" altLang="zh-TW" dirty="0"/>
              <a:t>– Worst 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8002D63-1BF0-A91B-8458-D1D895D96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219432" cy="2881312"/>
          </a:xfrm>
        </p:spPr>
      </p:pic>
    </p:spTree>
    <p:extLst>
      <p:ext uri="{BB962C8B-B14F-4D97-AF65-F5344CB8AC3E}">
        <p14:creationId xmlns:p14="http://schemas.microsoft.com/office/powerpoint/2010/main" val="544944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回帶</a:t>
            </a:r>
            <a:endParaRPr lang="zh-HK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368FAF7-0355-BB1A-4103-7E146C99E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804988"/>
            <a:ext cx="9944100" cy="4527688"/>
          </a:xfrm>
        </p:spPr>
      </p:pic>
    </p:spTree>
    <p:extLst>
      <p:ext uri="{BB962C8B-B14F-4D97-AF65-F5344CB8AC3E}">
        <p14:creationId xmlns:p14="http://schemas.microsoft.com/office/powerpoint/2010/main" val="3669426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回帶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7873749-4197-31C8-CE7D-635491926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4" y="1690688"/>
            <a:ext cx="9698161" cy="3699669"/>
          </a:xfrm>
        </p:spPr>
      </p:pic>
    </p:spTree>
    <p:extLst>
      <p:ext uri="{BB962C8B-B14F-4D97-AF65-F5344CB8AC3E}">
        <p14:creationId xmlns:p14="http://schemas.microsoft.com/office/powerpoint/2010/main" val="3964023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回帶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98AC5C1-546C-9AC8-BB86-B611A250A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050" y="1309113"/>
            <a:ext cx="8798512" cy="4878962"/>
          </a:xfrm>
        </p:spPr>
      </p:pic>
    </p:spTree>
    <p:extLst>
      <p:ext uri="{BB962C8B-B14F-4D97-AF65-F5344CB8AC3E}">
        <p14:creationId xmlns:p14="http://schemas.microsoft.com/office/powerpoint/2010/main" val="1249618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回帶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3CF35E9-1D5B-284E-AE9A-5BB091D25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591" y="1690688"/>
            <a:ext cx="9619334" cy="4424362"/>
          </a:xfrm>
        </p:spPr>
      </p:pic>
    </p:spTree>
    <p:extLst>
      <p:ext uri="{BB962C8B-B14F-4D97-AF65-F5344CB8AC3E}">
        <p14:creationId xmlns:p14="http://schemas.microsoft.com/office/powerpoint/2010/main" val="356440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開場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1027CF-F3D7-5F0E-C93E-BB19FD12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今日無任何贊助</a:t>
            </a:r>
            <a:endParaRPr lang="en-US" altLang="zh-TW" dirty="0"/>
          </a:p>
          <a:p>
            <a:r>
              <a:rPr lang="zh-TW" altLang="en-US" dirty="0"/>
              <a:t>我亦冇再打工</a:t>
            </a:r>
            <a:endParaRPr lang="en-US" altLang="zh-TW" dirty="0"/>
          </a:p>
          <a:p>
            <a:r>
              <a:rPr lang="zh-TW" altLang="en-US" dirty="0"/>
              <a:t>唔會教你轉嚟轉去</a:t>
            </a:r>
            <a:endParaRPr lang="en-US" altLang="zh-TW" dirty="0"/>
          </a:p>
          <a:p>
            <a:r>
              <a:rPr lang="zh-TW" altLang="en-US" dirty="0"/>
              <a:t>好多人自己手痕</a:t>
            </a:r>
            <a:endParaRPr lang="en-US" altLang="zh-TW" dirty="0"/>
          </a:p>
          <a:p>
            <a:r>
              <a:rPr lang="zh-TW" altLang="en-US" dirty="0"/>
              <a:t>畀個「完美配置」示範單位你，你調到去差不多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 dirty="0"/>
              <a:t>變數：年紀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3634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6A0B21-1E4F-2B5C-F29F-E41F77B1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邊間強積金好？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3A6D07-F3E3-B8D1-99D4-707B7A8A0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答案：間間都唔係幾好</a:t>
            </a:r>
            <a:endParaRPr lang="en-US" altLang="zh-TW" dirty="0"/>
          </a:p>
          <a:p>
            <a:r>
              <a:rPr lang="zh-TW" altLang="en-US" dirty="0"/>
              <a:t>如有懷疑，揀最平（陣間解）</a:t>
            </a:r>
            <a:endParaRPr lang="en-US" altLang="zh-TW" dirty="0"/>
          </a:p>
          <a:p>
            <a:r>
              <a:rPr lang="zh-TW" altLang="en-US" dirty="0"/>
              <a:t>跑出嘅，往往只係運氣</a:t>
            </a:r>
            <a:endParaRPr lang="en-US" altLang="zh-TW" dirty="0"/>
          </a:p>
          <a:p>
            <a:r>
              <a:rPr lang="zh-TW" altLang="en-US" dirty="0"/>
              <a:t>事實係絶大多數基金經理，扣除開支跑輸指數</a:t>
            </a:r>
            <a:endParaRPr lang="en-US" altLang="zh-TW" dirty="0"/>
          </a:p>
          <a:p>
            <a:r>
              <a:rPr lang="zh-TW" altLang="en-US" dirty="0"/>
              <a:t>越長越多人跑輸</a:t>
            </a:r>
            <a:endParaRPr lang="en-US" altLang="zh-TW" dirty="0"/>
          </a:p>
          <a:p>
            <a:r>
              <a:rPr lang="zh-TW" altLang="en-US" dirty="0"/>
              <a:t>今年跑贏多數之後跑輸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ETF &gt; MPF</a:t>
            </a:r>
            <a:r>
              <a:rPr lang="zh-TW" altLang="en-US" dirty="0"/>
              <a:t>！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0623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6A0B21-1E4F-2B5C-F29F-E41F77B1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強積金：必要之惡？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3A6D07-F3E3-B8D1-99D4-707B7A8A0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我是</a:t>
            </a:r>
            <a:r>
              <a:rPr lang="en-US" altLang="zh-TW" dirty="0"/>
              <a:t>Liberal </a:t>
            </a:r>
            <a:r>
              <a:rPr lang="zh-TW" altLang="en-US" dirty="0"/>
              <a:t>右翼</a:t>
            </a:r>
            <a:endParaRPr lang="en-US" altLang="zh-TW" dirty="0"/>
          </a:p>
          <a:p>
            <a:r>
              <a:rPr lang="zh-TW" altLang="en-US" dirty="0"/>
              <a:t>自己嘅錢自己儲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 dirty="0"/>
              <a:t>但有幾多人有紀律？</a:t>
            </a:r>
            <a:endParaRPr lang="en-US" altLang="zh-TW" dirty="0"/>
          </a:p>
          <a:p>
            <a:r>
              <a:rPr lang="zh-TW" altLang="en-US" dirty="0"/>
              <a:t>老咗點算？</a:t>
            </a:r>
            <a:endParaRPr lang="en-US" altLang="zh-TW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689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投資回報嘅嘢</a:t>
            </a:r>
            <a:r>
              <a:rPr lang="en-US" altLang="zh-TW" dirty="0"/>
              <a:t>	</a:t>
            </a:r>
            <a:endParaRPr lang="zh-HK" altLang="en-US" dirty="0"/>
          </a:p>
        </p:txBody>
      </p:sp>
      <p:pic>
        <p:nvPicPr>
          <p:cNvPr id="4" name="內容版面配置區 3" descr="一張含有 文字 的圖片&#10;&#10;自動產生的描述">
            <a:extLst>
              <a:ext uri="{FF2B5EF4-FFF2-40B4-BE49-F238E27FC236}">
                <a16:creationId xmlns:a16="http://schemas.microsoft.com/office/drawing/2014/main" id="{6E88A272-835D-18D7-DC2E-DDD1B9BBC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62738"/>
            <a:ext cx="10791936" cy="27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8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投資回報嘅嘢</a:t>
            </a:r>
            <a:r>
              <a:rPr lang="en-US" altLang="zh-TW" dirty="0"/>
              <a:t>	</a:t>
            </a:r>
            <a:endParaRPr lang="zh-HK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317F4E72-9559-FEAB-64C2-9138AFB39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231" y="1690688"/>
            <a:ext cx="11295015" cy="3700462"/>
          </a:xfrm>
        </p:spPr>
      </p:pic>
    </p:spTree>
    <p:extLst>
      <p:ext uri="{BB962C8B-B14F-4D97-AF65-F5344CB8AC3E}">
        <p14:creationId xmlns:p14="http://schemas.microsoft.com/office/powerpoint/2010/main" val="330495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46CD-47EB-B8EC-5DE6-2FC0D971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投資回報嘅嘢</a:t>
            </a:r>
            <a:r>
              <a:rPr lang="en-US" altLang="zh-TW" dirty="0"/>
              <a:t>	</a:t>
            </a:r>
            <a:endParaRPr lang="zh-HK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87F379B-0963-0F61-251C-E9D03B88C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16" y="2273697"/>
            <a:ext cx="10875884" cy="3034506"/>
          </a:xfrm>
        </p:spPr>
      </p:pic>
    </p:spTree>
    <p:extLst>
      <p:ext uri="{BB962C8B-B14F-4D97-AF65-F5344CB8AC3E}">
        <p14:creationId xmlns:p14="http://schemas.microsoft.com/office/powerpoint/2010/main" val="241935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525</Words>
  <Application>Microsoft Office PowerPoint</Application>
  <PresentationFormat>寬螢幕</PresentationFormat>
  <Paragraphs>108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佈景主題</vt:lpstr>
      <vt:lpstr>ETF ＞MPF ＞你本人＞「專家」</vt:lpstr>
      <vt:lpstr>上月強積金人均蝕1.8萬兩年獲利「清零」</vt:lpstr>
      <vt:lpstr>PowerPoint 簡報</vt:lpstr>
      <vt:lpstr>開場</vt:lpstr>
      <vt:lpstr>邊間強積金好？</vt:lpstr>
      <vt:lpstr>強積金：必要之惡？</vt:lpstr>
      <vt:lpstr>投資回報嘅嘢 </vt:lpstr>
      <vt:lpstr>投資回報嘅嘢 </vt:lpstr>
      <vt:lpstr>投資回報嘅嘢 </vt:lpstr>
      <vt:lpstr>投資 ABCDE </vt:lpstr>
      <vt:lpstr>強積金之好</vt:lpstr>
      <vt:lpstr>強積金之好: 迫你長線</vt:lpstr>
      <vt:lpstr>強積金之好: 迫你長線</vt:lpstr>
      <vt:lpstr>強積金之好 : stay invested </vt:lpstr>
      <vt:lpstr>如果我冇時間呢？ </vt:lpstr>
      <vt:lpstr>ETF &gt; MPF </vt:lpstr>
      <vt:lpstr>黃金方法</vt:lpstr>
      <vt:lpstr>疑問</vt:lpstr>
      <vt:lpstr>疑問</vt:lpstr>
      <vt:lpstr>美股迷失十年</vt:lpstr>
      <vt:lpstr>美股迷失十年</vt:lpstr>
      <vt:lpstr>最低收費 </vt:lpstr>
      <vt:lpstr>60-40 </vt:lpstr>
      <vt:lpstr>60-40 </vt:lpstr>
      <vt:lpstr>60-40 </vt:lpstr>
      <vt:lpstr>做定存？</vt:lpstr>
      <vt:lpstr>股票基金</vt:lpstr>
      <vt:lpstr>債券基金</vt:lpstr>
      <vt:lpstr>Money market  - best </vt:lpstr>
      <vt:lpstr>保證基金— Best</vt:lpstr>
      <vt:lpstr>債券基金 - Best</vt:lpstr>
      <vt:lpstr>債券基金 – Worst </vt:lpstr>
      <vt:lpstr>環球股票基金 - Best</vt:lpstr>
      <vt:lpstr>環球股票基金 – Worst </vt:lpstr>
      <vt:lpstr>回帶</vt:lpstr>
      <vt:lpstr>回帶</vt:lpstr>
      <vt:lpstr>回帶</vt:lpstr>
      <vt:lpstr>回帶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ETF ＞MPF ＞你本人＞「專家」</dc:title>
  <dc:creator>Ivan Li</dc:creator>
  <cp:lastModifiedBy>Ivan Li</cp:lastModifiedBy>
  <cp:revision>1</cp:revision>
  <dcterms:created xsi:type="dcterms:W3CDTF">2022-10-21T18:11:44Z</dcterms:created>
  <dcterms:modified xsi:type="dcterms:W3CDTF">2022-10-22T05:15:12Z</dcterms:modified>
</cp:coreProperties>
</file>